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8"/>
  </p:notesMasterIdLst>
  <p:sldIdLst>
    <p:sldId id="256" r:id="rId2"/>
    <p:sldId id="257" r:id="rId3"/>
    <p:sldId id="258" r:id="rId4"/>
    <p:sldId id="259" r:id="rId5"/>
    <p:sldId id="346" r:id="rId6"/>
    <p:sldId id="347" r:id="rId7"/>
    <p:sldId id="348" r:id="rId8"/>
    <p:sldId id="349" r:id="rId9"/>
    <p:sldId id="350" r:id="rId10"/>
    <p:sldId id="351" r:id="rId11"/>
    <p:sldId id="352" r:id="rId12"/>
    <p:sldId id="260" r:id="rId13"/>
    <p:sldId id="355" r:id="rId14"/>
    <p:sldId id="353" r:id="rId15"/>
    <p:sldId id="354" r:id="rId16"/>
    <p:sldId id="345" r:id="rId17"/>
  </p:sldIdLst>
  <p:sldSz cx="24384000" cy="13716000"/>
  <p:notesSz cx="6858000" cy="9144000"/>
  <p:embeddedFontLst>
    <p:embeddedFont>
      <p:font typeface="Calibri" panose="020F0502020204030204" pitchFamily="34" charset="0"/>
      <p:regular r:id="rId19"/>
      <p:bold r:id="rId20"/>
      <p:italic r:id="rId21"/>
      <p:boldItalic r:id="rId22"/>
    </p:embeddedFont>
    <p:embeddedFont>
      <p:font typeface="Poppins" panose="020B0604020202020204" charset="0"/>
      <p:regular r:id="rId23"/>
      <p:bold r:id="rId24"/>
      <p:italic r:id="rId25"/>
      <p:boldItalic r:id="rId26"/>
    </p:embeddedFont>
    <p:embeddedFont>
      <p:font typeface="Poppins Medium" panose="020B0604020202020204" charset="0"/>
      <p:regular r:id="rId27"/>
      <p:bold r:id="rId28"/>
      <p:italic r:id="rId29"/>
      <p:boldItalic r:id="rId30"/>
    </p:embeddedFont>
    <p:embeddedFont>
      <p:font typeface="Roboto" panose="020B0604020202020204" charset="0"/>
      <p:regular r:id="rId31"/>
      <p:bold r:id="rId32"/>
      <p:italic r:id="rId33"/>
      <p:boldItalic r:id="rId34"/>
    </p:embeddedFont>
    <p:embeddedFont>
      <p:font typeface="Source Sans Pro" panose="020B0604020202020204" charset="0"/>
      <p:regular r:id="rId35"/>
      <p:bold r:id="rId36"/>
      <p:italic r:id="rId37"/>
      <p:boldItalic r:id="rId38"/>
    </p:embeddedFont>
    <p:embeddedFont>
      <p:font typeface="Open Sans Light" panose="020B0604020202020204" charset="0"/>
      <p:regular r:id="rId39"/>
      <p:bold r:id="rId40"/>
      <p:italic r:id="rId41"/>
      <p:boldItalic r:id="rId42"/>
    </p:embeddedFont>
    <p:embeddedFont>
      <p:font typeface="Open Sans"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83B15B8-452A-4502-9B85-F8292A3B921C}">
  <a:tblStyle styleId="{683B15B8-452A-4502-9B85-F8292A3B921C}"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F2F6"/>
          </a:solidFill>
        </a:fill>
      </a:tcStyle>
    </a:wholeTbl>
    <a:band1H>
      <a:tcTxStyle b="off" i="off"/>
      <a:tcStyle>
        <a:tcBdr/>
        <a:fill>
          <a:solidFill>
            <a:srgbClr val="CAE4EC"/>
          </a:solidFill>
        </a:fill>
      </a:tcStyle>
    </a:band1H>
    <a:band2H>
      <a:tcTxStyle b="off" i="off"/>
      <a:tcStyle>
        <a:tcBdr/>
      </a:tcStyle>
    </a:band2H>
    <a:band1V>
      <a:tcTxStyle b="off" i="off"/>
      <a:tcStyle>
        <a:tcBdr/>
        <a:fill>
          <a:solidFill>
            <a:srgbClr val="CAE4EC"/>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2" d="100"/>
          <a:sy n="32" d="100"/>
        </p:scale>
        <p:origin x="72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1.fntdata"/><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font" Target="fonts/font2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font" Target="fonts/font2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font" Target="fonts/font25.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font" Target="fonts/font28.fntdata"/><Relationship Id="rId20" Type="http://schemas.openxmlformats.org/officeDocument/2006/relationships/font" Target="fonts/font2.fntdata"/><Relationship Id="rId41"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1.jpeg>
</file>

<file path=ppt/media/image12.jpeg>
</file>

<file path=ppt/media/image13.jpeg>
</file>

<file path=ppt/media/image14.png>
</file>

<file path=ppt/media/image15.png>
</file>

<file path=ppt/media/image16.jpe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Open Sans"/>
              <a:buNone/>
            </a:pPr>
            <a:r>
              <a:rPr lang="en-US" sz="1200" b="0" i="0" u="none" strike="noStrike" cap="none">
                <a:solidFill>
                  <a:schemeClr val="dk1"/>
                </a:solidFill>
                <a:latin typeface="Open Sans"/>
                <a:ea typeface="Open Sans"/>
                <a:cs typeface="Open Sans"/>
                <a:sym typeface="Open Sans"/>
              </a:rPr>
              <a:t>Note: First “Right Click” on the Gradient background, go to “Order” option and “Send it to Back”, then insert your picture into “Image Placeholder”, “Right Click” on the picture and again go to “Order” option and “Send it to Back” to get the “Gradient” effect.</a:t>
            </a:r>
            <a:endParaRPr/>
          </a:p>
        </p:txBody>
      </p:sp>
      <p:sp>
        <p:nvSpPr>
          <p:cNvPr id="98" name="Google Shape;9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Calibri"/>
                <a:ea typeface="Calibri"/>
                <a:cs typeface="Calibri"/>
                <a:sym typeface="Calibri"/>
              </a:rPr>
              <a:t>1</a:t>
            </a:fld>
            <a:endParaRPr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817844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405365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163193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19654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884309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8"/>
        <p:cNvGrpSpPr/>
        <p:nvPr/>
      </p:nvGrpSpPr>
      <p:grpSpPr>
        <a:xfrm>
          <a:off x="0" y="0"/>
          <a:ext cx="0" cy="0"/>
          <a:chOff x="0" y="0"/>
          <a:chExt cx="0" cy="0"/>
        </a:xfrm>
      </p:grpSpPr>
      <p:sp>
        <p:nvSpPr>
          <p:cNvPr id="3019" name="Google Shape;3019;p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0" name="Google Shape;3020;p8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
        <p:nvSpPr>
          <p:cNvPr id="3021" name="Google Shape;3021;p8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Calibri"/>
                <a:ea typeface="Calibri"/>
                <a:cs typeface="Calibri"/>
                <a:sym typeface="Calibri"/>
              </a:rPr>
              <a:t>16</a:t>
            </a:fld>
            <a:endParaRPr sz="12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4d52d17b0a_3_8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a:p>
        </p:txBody>
      </p:sp>
      <p:sp>
        <p:nvSpPr>
          <p:cNvPr id="107" name="Google Shape;107;g4d52d17b0a_3_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1" name="Google Shape;13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663072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94817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14382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8227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175032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p:cSld name="Blank Slide">
    <p:spTree>
      <p:nvGrpSpPr>
        <p:cNvPr id="1" name="Shape 10"/>
        <p:cNvGrpSpPr/>
        <p:nvPr/>
      </p:nvGrpSpPr>
      <p:grpSpPr>
        <a:xfrm>
          <a:off x="0" y="0"/>
          <a:ext cx="0" cy="0"/>
          <a:chOff x="0" y="0"/>
          <a:chExt cx="0" cy="0"/>
        </a:xfrm>
      </p:grpSpPr>
      <p:pic>
        <p:nvPicPr>
          <p:cNvPr id="11" name="Google Shape;11;p2" descr="A picture containing indoor&#10;&#10;Description generated with high confidence"/>
          <p:cNvPicPr preferRelativeResize="0"/>
          <p:nvPr/>
        </p:nvPicPr>
        <p:blipFill rotWithShape="1">
          <a:blip r:embed="rId2">
            <a:alphaModFix/>
          </a:blip>
          <a:srcRect/>
          <a:stretch/>
        </p:blipFill>
        <p:spPr>
          <a:xfrm>
            <a:off x="1" y="12528110"/>
            <a:ext cx="24346291" cy="1077054"/>
          </a:xfrm>
          <a:prstGeom prst="rect">
            <a:avLst/>
          </a:prstGeom>
          <a:noFill/>
          <a:ln>
            <a:noFill/>
          </a:ln>
        </p:spPr>
      </p:pic>
      <p:pic>
        <p:nvPicPr>
          <p:cNvPr id="12" name="Google Shape;12;p2"/>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extLst>
    <p:ext uri="{DCECCB84-F9BA-43D5-87BE-67443E8EF086}">
      <p15:sldGuideLst xmlns:p15="http://schemas.microsoft.com/office/powerpoint/2012/main">
        <p15:guide id="1" pos="1056">
          <p15:clr>
            <a:srgbClr val="FBAE40"/>
          </p15:clr>
        </p15:guide>
        <p15:guide id="2" pos="14304">
          <p15:clr>
            <a:srgbClr val="FBAE40"/>
          </p15:clr>
        </p15:guide>
        <p15:guide id="3" orient="horz" pos="7920">
          <p15:clr>
            <a:srgbClr val="FBAE40"/>
          </p15:clr>
        </p15:guide>
        <p15:guide id="4" orient="horz" pos="50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2"/>
              </a:buClr>
              <a:buSzPts val="7400"/>
              <a:buFont typeface="Open Sans Light"/>
              <a:buNone/>
              <a:defRPr sz="7400" b="0" i="0" u="none" strike="noStrike" cap="none">
                <a:solidFill>
                  <a:schemeClr val="dk2"/>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5" name="Google Shape;15;p3"/>
          <p:cNvSpPr txBox="1">
            <a:spLocks noGrp="1"/>
          </p:cNvSpPr>
          <p:nvPr>
            <p:ph type="body" idx="1"/>
          </p:nvPr>
        </p:nvSpPr>
        <p:spPr>
          <a:xfrm>
            <a:off x="1676400" y="1855512"/>
            <a:ext cx="21031199" cy="444500"/>
          </a:xfrm>
          <a:prstGeom prst="rect">
            <a:avLst/>
          </a:prstGeom>
          <a:noFill/>
          <a:ln>
            <a:noFill/>
          </a:ln>
        </p:spPr>
        <p:txBody>
          <a:bodyPr spcFirstLastPara="1" wrap="square" lIns="0" tIns="0" rIns="0" bIns="0" anchor="t" anchorCtr="0">
            <a:noAutofit/>
          </a:bodyPr>
          <a:lstStyle>
            <a:lvl1pPr marL="457200" marR="0" lvl="0" indent="-2286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Open Sans Light"/>
                <a:ea typeface="Open Sans Light"/>
                <a:cs typeface="Open Sans Light"/>
                <a:sym typeface="Open Sans Light"/>
              </a:defRPr>
            </a:lvl1pPr>
            <a:lvl2pPr marL="914400" marR="0" lvl="1"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2pPr>
            <a:lvl3pPr marL="1371600" marR="0" lvl="2"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3pPr>
            <a:lvl4pPr marL="1828800" marR="0" lvl="3"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4pPr>
            <a:lvl5pPr marL="2286000" marR="0" lvl="4"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5pPr>
            <a:lvl6pPr marL="2743200" marR="0" lvl="5"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pic>
        <p:nvPicPr>
          <p:cNvPr id="16" name="Google Shape;16;p3" descr="A picture containing indoor&#10;&#10;Description generated with high confidence"/>
          <p:cNvPicPr preferRelativeResize="0"/>
          <p:nvPr/>
        </p:nvPicPr>
        <p:blipFill rotWithShape="1">
          <a:blip r:embed="rId2">
            <a:alphaModFix/>
          </a:blip>
          <a:srcRect/>
          <a:stretch/>
        </p:blipFill>
        <p:spPr>
          <a:xfrm>
            <a:off x="1" y="12528110"/>
            <a:ext cx="24346291" cy="1077054"/>
          </a:xfrm>
          <a:prstGeom prst="rect">
            <a:avLst/>
          </a:prstGeom>
          <a:noFill/>
          <a:ln>
            <a:noFill/>
          </a:ln>
        </p:spPr>
      </p:pic>
      <p:pic>
        <p:nvPicPr>
          <p:cNvPr id="17" name="Google Shape;17;p3"/>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extLst>
    <p:ext uri="{DCECCB84-F9BA-43D5-87BE-67443E8EF086}">
      <p15:sldGuideLst xmlns:p15="http://schemas.microsoft.com/office/powerpoint/2012/main">
        <p15:guide id="1" pos="1056">
          <p15:clr>
            <a:srgbClr val="FBAE40"/>
          </p15:clr>
        </p15:guide>
        <p15:guide id="2" pos="14304">
          <p15:clr>
            <a:srgbClr val="FBAE40"/>
          </p15:clr>
        </p15:guide>
        <p15:guide id="3" orient="horz" pos="7920">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
        <p:cNvGrpSpPr/>
        <p:nvPr/>
      </p:nvGrpSpPr>
      <p:grpSpPr>
        <a:xfrm>
          <a:off x="0" y="0"/>
          <a:ext cx="0" cy="0"/>
          <a:chOff x="0" y="0"/>
          <a:chExt cx="0" cy="0"/>
        </a:xfrm>
      </p:grpSpPr>
      <p:pic>
        <p:nvPicPr>
          <p:cNvPr id="29" name="Google Shape;29;p6" descr="A picture containing indoor&#10;&#10;Description generated with high confidence"/>
          <p:cNvPicPr preferRelativeResize="0"/>
          <p:nvPr/>
        </p:nvPicPr>
        <p:blipFill rotWithShape="1">
          <a:blip r:embed="rId2">
            <a:alphaModFix/>
          </a:blip>
          <a:srcRect/>
          <a:stretch/>
        </p:blipFill>
        <p:spPr>
          <a:xfrm>
            <a:off x="1" y="12528110"/>
            <a:ext cx="24346291" cy="1077054"/>
          </a:xfrm>
          <a:prstGeom prst="rect">
            <a:avLst/>
          </a:prstGeom>
          <a:noFill/>
          <a:ln>
            <a:noFill/>
          </a:ln>
        </p:spPr>
      </p:pic>
      <p:pic>
        <p:nvPicPr>
          <p:cNvPr id="30" name="Google Shape;30;p6"/>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6_Portfolio Three 1">
  <p:cSld name="16_Portfolio Three_1">
    <p:spTree>
      <p:nvGrpSpPr>
        <p:cNvPr id="1" name="Shape 86"/>
        <p:cNvGrpSpPr/>
        <p:nvPr/>
      </p:nvGrpSpPr>
      <p:grpSpPr>
        <a:xfrm>
          <a:off x="0" y="0"/>
          <a:ext cx="0" cy="0"/>
          <a:chOff x="0" y="0"/>
          <a:chExt cx="0" cy="0"/>
        </a:xfrm>
      </p:grpSpPr>
      <p:pic>
        <p:nvPicPr>
          <p:cNvPr id="87" name="Google Shape;87;p15"/>
          <p:cNvPicPr preferRelativeResize="0"/>
          <p:nvPr/>
        </p:nvPicPr>
        <p:blipFill>
          <a:blip r:embed="rId2">
            <a:alphaModFix/>
          </a:blip>
          <a:stretch>
            <a:fillRect/>
          </a:stretch>
        </p:blipFill>
        <p:spPr>
          <a:xfrm>
            <a:off x="351350" y="416675"/>
            <a:ext cx="3240748" cy="765615"/>
          </a:xfrm>
          <a:prstGeom prst="rect">
            <a:avLst/>
          </a:prstGeom>
          <a:noFill/>
          <a:ln>
            <a:noFill/>
          </a:ln>
        </p:spPr>
      </p:pic>
      <p:pic>
        <p:nvPicPr>
          <p:cNvPr id="88" name="Google Shape;88;p15"/>
          <p:cNvPicPr preferRelativeResize="0"/>
          <p:nvPr/>
        </p:nvPicPr>
        <p:blipFill>
          <a:blip r:embed="rId3">
            <a:alphaModFix/>
          </a:blip>
          <a:stretch>
            <a:fillRect/>
          </a:stretch>
        </p:blipFill>
        <p:spPr>
          <a:xfrm>
            <a:off x="0" y="3"/>
            <a:ext cx="24384000" cy="13716000"/>
          </a:xfrm>
          <a:prstGeom prst="rect">
            <a:avLst/>
          </a:prstGeom>
          <a:noFill/>
          <a:ln>
            <a:noFill/>
          </a:ln>
        </p:spPr>
      </p:pic>
      <p:pic>
        <p:nvPicPr>
          <p:cNvPr id="89" name="Google Shape;89;p15"/>
          <p:cNvPicPr preferRelativeResize="0"/>
          <p:nvPr/>
        </p:nvPicPr>
        <p:blipFill>
          <a:blip r:embed="rId4">
            <a:alphaModFix/>
          </a:blip>
          <a:stretch>
            <a:fillRect/>
          </a:stretch>
        </p:blipFill>
        <p:spPr>
          <a:xfrm>
            <a:off x="19390475" y="672124"/>
            <a:ext cx="4258075" cy="10182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61"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Chiru7cj/Git-assignment-.git"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7"/>
          <p:cNvSpPr/>
          <p:nvPr/>
        </p:nvSpPr>
        <p:spPr>
          <a:xfrm>
            <a:off x="0" y="0"/>
            <a:ext cx="24384001" cy="13716000"/>
          </a:xfrm>
          <a:prstGeom prst="rect">
            <a:avLst/>
          </a:prstGeom>
          <a:gradFill>
            <a:gsLst>
              <a:gs pos="0">
                <a:srgbClr val="727272"/>
              </a:gs>
              <a:gs pos="50000">
                <a:srgbClr val="C1C1C1"/>
              </a:gs>
              <a:gs pos="100000">
                <a:srgbClr val="D6D6D6"/>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pic>
        <p:nvPicPr>
          <p:cNvPr id="101" name="Google Shape;101;p17"/>
          <p:cNvPicPr preferRelativeResize="0"/>
          <p:nvPr/>
        </p:nvPicPr>
        <p:blipFill>
          <a:blip r:embed="rId3">
            <a:alphaModFix/>
          </a:blip>
          <a:stretch>
            <a:fillRect/>
          </a:stretch>
        </p:blipFill>
        <p:spPr>
          <a:xfrm>
            <a:off x="0" y="25"/>
            <a:ext cx="24384000" cy="13716000"/>
          </a:xfrm>
          <a:prstGeom prst="rect">
            <a:avLst/>
          </a:prstGeom>
          <a:noFill/>
          <a:ln>
            <a:noFill/>
          </a:ln>
        </p:spPr>
      </p:pic>
      <p:sp>
        <p:nvSpPr>
          <p:cNvPr id="102" name="Google Shape;102;p17"/>
          <p:cNvSpPr txBox="1"/>
          <p:nvPr/>
        </p:nvSpPr>
        <p:spPr>
          <a:xfrm>
            <a:off x="1353981" y="10933616"/>
            <a:ext cx="10323900" cy="92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5400" b="0" i="0" u="none" strike="noStrike" cap="none" dirty="0">
                <a:solidFill>
                  <a:schemeClr val="lt1"/>
                </a:solidFill>
                <a:latin typeface="Poppins"/>
                <a:ea typeface="Poppins"/>
                <a:cs typeface="Poppins"/>
                <a:sym typeface="Poppins"/>
              </a:rPr>
              <a:t>Presented By</a:t>
            </a:r>
            <a:r>
              <a:rPr lang="en-US" sz="5400" b="0" i="0" u="none" strike="noStrike" cap="none" dirty="0" smtClean="0">
                <a:solidFill>
                  <a:schemeClr val="lt1"/>
                </a:solidFill>
                <a:latin typeface="Poppins"/>
                <a:ea typeface="Poppins"/>
                <a:cs typeface="Poppins"/>
                <a:sym typeface="Poppins"/>
              </a:rPr>
              <a:t>:  Chiranjeev </a:t>
            </a:r>
            <a:r>
              <a:rPr lang="en-US" sz="5400" b="0" i="0" u="none" strike="noStrike" cap="none" dirty="0" err="1" smtClean="0">
                <a:solidFill>
                  <a:schemeClr val="lt1"/>
                </a:solidFill>
                <a:latin typeface="Poppins"/>
                <a:ea typeface="Poppins"/>
                <a:cs typeface="Poppins"/>
                <a:sym typeface="Poppins"/>
              </a:rPr>
              <a:t>kumar</a:t>
            </a:r>
            <a:endParaRPr dirty="0"/>
          </a:p>
        </p:txBody>
      </p:sp>
      <p:sp>
        <p:nvSpPr>
          <p:cNvPr id="103" name="Google Shape;103;p17"/>
          <p:cNvSpPr txBox="1"/>
          <p:nvPr/>
        </p:nvSpPr>
        <p:spPr>
          <a:xfrm>
            <a:off x="907921" y="3827286"/>
            <a:ext cx="10838100" cy="36669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None/>
            </a:pPr>
            <a:r>
              <a:rPr lang="en-US" sz="8000" dirty="0" smtClean="0">
                <a:solidFill>
                  <a:schemeClr val="lt1"/>
                </a:solidFill>
                <a:latin typeface="Poppins Medium"/>
                <a:ea typeface="Poppins Medium"/>
                <a:cs typeface="Poppins Medium"/>
                <a:sym typeface="Poppins Medium"/>
              </a:rPr>
              <a:t>Assignment on </a:t>
            </a:r>
            <a:r>
              <a:rPr lang="en-US" sz="8000" dirty="0" err="1">
                <a:solidFill>
                  <a:schemeClr val="lt1"/>
                </a:solidFill>
                <a:latin typeface="Poppins Medium"/>
                <a:ea typeface="Poppins Medium"/>
                <a:cs typeface="Poppins Medium"/>
                <a:sym typeface="Poppins Medium"/>
              </a:rPr>
              <a:t>G</a:t>
            </a:r>
            <a:r>
              <a:rPr lang="en-US" sz="8000" dirty="0" err="1" smtClean="0">
                <a:solidFill>
                  <a:schemeClr val="lt1"/>
                </a:solidFill>
                <a:latin typeface="Poppins Medium"/>
                <a:ea typeface="Poppins Medium"/>
                <a:cs typeface="Poppins Medium"/>
                <a:sym typeface="Poppins Medium"/>
              </a:rPr>
              <a:t>it</a:t>
            </a:r>
            <a:r>
              <a:rPr lang="en-US" sz="8000" dirty="0" smtClean="0">
                <a:solidFill>
                  <a:schemeClr val="lt1"/>
                </a:solidFill>
                <a:latin typeface="Poppins Medium"/>
                <a:ea typeface="Poppins Medium"/>
                <a:cs typeface="Poppins Medium"/>
                <a:sym typeface="Poppins Medium"/>
              </a:rPr>
              <a:t> </a:t>
            </a:r>
            <a:endParaRPr sz="8000" b="0" i="0" u="none" strike="noStrike" cap="none" dirty="0">
              <a:solidFill>
                <a:schemeClr val="lt1"/>
              </a:solidFill>
              <a:latin typeface="Poppins Medium"/>
              <a:ea typeface="Poppins Medium"/>
              <a:cs typeface="Poppins Medium"/>
              <a:sym typeface="Poppins Medium"/>
            </a:endParaRPr>
          </a:p>
        </p:txBody>
      </p:sp>
      <p:pic>
        <p:nvPicPr>
          <p:cNvPr id="104" name="Google Shape;104;p17"/>
          <p:cNvPicPr preferRelativeResize="0"/>
          <p:nvPr/>
        </p:nvPicPr>
        <p:blipFill>
          <a:blip r:embed="rId4">
            <a:alphaModFix/>
          </a:blip>
          <a:stretch>
            <a:fillRect/>
          </a:stretch>
        </p:blipFill>
        <p:spPr>
          <a:xfrm>
            <a:off x="907925" y="800099"/>
            <a:ext cx="4581650" cy="1095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lvl="0"/>
            <a:r>
              <a:rPr lang="en-US" b="1" dirty="0">
                <a:latin typeface="Source Sans Pro"/>
                <a:ea typeface="Source Sans Pro"/>
                <a:cs typeface="Source Sans Pro"/>
                <a:sym typeface="Source Sans Pro"/>
              </a:rPr>
              <a:t>Configuration from local to global </a:t>
            </a:r>
            <a:endParaRPr sz="7400" b="1" i="0" u="none" strike="noStrike" cap="none" dirty="0">
              <a:solidFill>
                <a:schemeClr val="dk2"/>
              </a:solidFill>
              <a:latin typeface="Source Sans Pro"/>
              <a:ea typeface="Source Sans Pro"/>
              <a:cs typeface="Source Sans Pro"/>
              <a:sym typeface="Source Sans Pro"/>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6404" y="1826900"/>
            <a:ext cx="16131157" cy="10815673"/>
          </a:xfrm>
          <a:prstGeom prst="rect">
            <a:avLst/>
          </a:prstGeom>
        </p:spPr>
      </p:pic>
    </p:spTree>
    <p:extLst>
      <p:ext uri="{BB962C8B-B14F-4D97-AF65-F5344CB8AC3E}">
        <p14:creationId xmlns:p14="http://schemas.microsoft.com/office/powerpoint/2010/main" val="28556975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lvl="0"/>
            <a:r>
              <a:rPr lang="en-US" b="1" dirty="0">
                <a:latin typeface="Source Sans Pro"/>
                <a:ea typeface="Source Sans Pro"/>
                <a:cs typeface="Source Sans Pro"/>
                <a:sym typeface="Source Sans Pro"/>
              </a:rPr>
              <a:t>Configuration from local to global </a:t>
            </a:r>
            <a:r>
              <a:rPr lang="en-US" b="1" dirty="0" smtClean="0">
                <a:latin typeface="Source Sans Pro"/>
                <a:ea typeface="Source Sans Pro"/>
                <a:cs typeface="Source Sans Pro"/>
                <a:sym typeface="Source Sans Pro"/>
              </a:rPr>
              <a:t/>
            </a:r>
            <a:br>
              <a:rPr lang="en-US" b="1" dirty="0" smtClean="0">
                <a:latin typeface="Source Sans Pro"/>
                <a:ea typeface="Source Sans Pro"/>
                <a:cs typeface="Source Sans Pro"/>
                <a:sym typeface="Source Sans Pro"/>
              </a:rPr>
            </a:br>
            <a:r>
              <a:rPr lang="en-US" sz="5400" dirty="0" smtClean="0">
                <a:latin typeface="Source Sans Pro"/>
                <a:ea typeface="Source Sans Pro"/>
                <a:cs typeface="Source Sans Pro"/>
                <a:sym typeface="Source Sans Pro"/>
              </a:rPr>
              <a:t>changes reflection at global repository</a:t>
            </a:r>
            <a:endParaRPr sz="7400" b="1" i="0" u="none" strike="noStrike" cap="none" dirty="0">
              <a:solidFill>
                <a:schemeClr val="dk2"/>
              </a:solidFill>
              <a:latin typeface="Source Sans Pro"/>
              <a:ea typeface="Source Sans Pro"/>
              <a:cs typeface="Source Sans Pro"/>
              <a:sym typeface="Source Sans Pro"/>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428" t="10796" r="2824" b="12528"/>
          <a:stretch/>
        </p:blipFill>
        <p:spPr>
          <a:xfrm>
            <a:off x="2594676" y="3120887"/>
            <a:ext cx="18675063" cy="8647043"/>
          </a:xfrm>
          <a:prstGeom prst="rect">
            <a:avLst/>
          </a:prstGeom>
        </p:spPr>
      </p:pic>
    </p:spTree>
    <p:extLst>
      <p:ext uri="{BB962C8B-B14F-4D97-AF65-F5344CB8AC3E}">
        <p14:creationId xmlns:p14="http://schemas.microsoft.com/office/powerpoint/2010/main" val="1412893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lvl="0" algn="l"/>
            <a:r>
              <a:rPr lang="en-US" b="1" dirty="0" smtClean="0">
                <a:latin typeface="Source Sans Pro"/>
                <a:ea typeface="Source Sans Pro"/>
                <a:cs typeface="Source Sans Pro"/>
                <a:sym typeface="Source Sans Pro"/>
              </a:rPr>
              <a:t>                                 </a:t>
            </a:r>
            <a:r>
              <a:rPr lang="en-US" sz="8000" b="1" u="sng" dirty="0" err="1" smtClean="0">
                <a:latin typeface="Source Sans Pro"/>
                <a:ea typeface="Source Sans Pro"/>
                <a:cs typeface="Source Sans Pro"/>
                <a:sym typeface="Source Sans Pro"/>
              </a:rPr>
              <a:t>Git</a:t>
            </a:r>
            <a:r>
              <a:rPr lang="en-US" sz="8000" b="1" u="sng" dirty="0" smtClean="0">
                <a:latin typeface="Source Sans Pro"/>
                <a:ea typeface="Source Sans Pro"/>
                <a:cs typeface="Source Sans Pro"/>
                <a:sym typeface="Source Sans Pro"/>
              </a:rPr>
              <a:t> Reset</a:t>
            </a:r>
            <a:r>
              <a:rPr lang="en-US" b="1" dirty="0" smtClean="0">
                <a:latin typeface="Source Sans Pro"/>
                <a:ea typeface="Source Sans Pro"/>
                <a:cs typeface="Source Sans Pro"/>
                <a:sym typeface="Source Sans Pro"/>
              </a:rPr>
              <a:t/>
            </a:r>
            <a:br>
              <a:rPr lang="en-US" b="1" dirty="0" smtClean="0">
                <a:latin typeface="Source Sans Pro"/>
                <a:ea typeface="Source Sans Pro"/>
                <a:cs typeface="Source Sans Pro"/>
                <a:sym typeface="Source Sans Pro"/>
              </a:rPr>
            </a:br>
            <a:r>
              <a:rPr lang="en-US" b="1" dirty="0">
                <a:latin typeface="Source Sans Pro"/>
                <a:ea typeface="Source Sans Pro"/>
                <a:cs typeface="Source Sans Pro"/>
                <a:sym typeface="Source Sans Pro"/>
              </a:rPr>
              <a:t/>
            </a:r>
            <a:br>
              <a:rPr lang="en-US" b="1" dirty="0">
                <a:latin typeface="Source Sans Pro"/>
                <a:ea typeface="Source Sans Pro"/>
                <a:cs typeface="Source Sans Pro"/>
                <a:sym typeface="Source Sans Pro"/>
              </a:rPr>
            </a:br>
            <a:r>
              <a:rPr lang="en-US" sz="5400" dirty="0">
                <a:latin typeface="Source Sans Pro"/>
                <a:ea typeface="Source Sans Pro"/>
                <a:cs typeface="Source Sans Pro"/>
                <a:sym typeface="Source Sans Pro"/>
              </a:rPr>
              <a:t>The </a:t>
            </a:r>
            <a:r>
              <a:rPr lang="en-US" sz="5400" dirty="0" err="1">
                <a:latin typeface="Source Sans Pro"/>
                <a:ea typeface="Source Sans Pro"/>
                <a:cs typeface="Source Sans Pro"/>
                <a:sym typeface="Source Sans Pro"/>
              </a:rPr>
              <a:t>git</a:t>
            </a:r>
            <a:r>
              <a:rPr lang="en-US" sz="5400" dirty="0">
                <a:latin typeface="Source Sans Pro"/>
                <a:ea typeface="Source Sans Pro"/>
                <a:cs typeface="Source Sans Pro"/>
                <a:sym typeface="Source Sans Pro"/>
              </a:rPr>
              <a:t> reset command is a complex  </a:t>
            </a:r>
            <a:r>
              <a:rPr lang="en-US" sz="5400" dirty="0" smtClean="0">
                <a:latin typeface="Source Sans Pro"/>
                <a:ea typeface="Source Sans Pro"/>
                <a:cs typeface="Source Sans Pro"/>
                <a:sym typeface="Source Sans Pro"/>
              </a:rPr>
              <a:t>and </a:t>
            </a:r>
            <a:r>
              <a:rPr lang="en-US" sz="5400" dirty="0">
                <a:latin typeface="Source Sans Pro"/>
                <a:ea typeface="Source Sans Pro"/>
                <a:cs typeface="Source Sans Pro"/>
                <a:sym typeface="Source Sans Pro"/>
              </a:rPr>
              <a:t>versatile tool for undoing changes. </a:t>
            </a:r>
            <a:br>
              <a:rPr lang="en-US" sz="5400" dirty="0">
                <a:latin typeface="Source Sans Pro"/>
                <a:ea typeface="Source Sans Pro"/>
                <a:cs typeface="Source Sans Pro"/>
                <a:sym typeface="Source Sans Pro"/>
              </a:rPr>
            </a:br>
            <a:r>
              <a:rPr lang="en-US" sz="5400" dirty="0">
                <a:latin typeface="Source Sans Pro"/>
                <a:ea typeface="Source Sans Pro"/>
                <a:cs typeface="Source Sans Pro"/>
                <a:sym typeface="Source Sans Pro"/>
              </a:rPr>
              <a:t>It has three primary forms of invocation. </a:t>
            </a:r>
            <a:br>
              <a:rPr lang="en-US" sz="5400" dirty="0">
                <a:latin typeface="Source Sans Pro"/>
                <a:ea typeface="Source Sans Pro"/>
                <a:cs typeface="Source Sans Pro"/>
                <a:sym typeface="Source Sans Pro"/>
              </a:rPr>
            </a:br>
            <a:r>
              <a:rPr lang="en-US" sz="5400" dirty="0">
                <a:latin typeface="Source Sans Pro"/>
                <a:ea typeface="Source Sans Pro"/>
                <a:cs typeface="Source Sans Pro"/>
                <a:sym typeface="Source Sans Pro"/>
              </a:rPr>
              <a:t>These forms correspond to </a:t>
            </a:r>
            <a:r>
              <a:rPr lang="en-US" sz="5400" dirty="0" smtClean="0">
                <a:latin typeface="Source Sans Pro"/>
                <a:ea typeface="Source Sans Pro"/>
                <a:cs typeface="Source Sans Pro"/>
                <a:sym typeface="Source Sans Pro"/>
              </a:rPr>
              <a:t>command</a:t>
            </a:r>
            <a:r>
              <a:rPr lang="en-US" sz="5400" dirty="0">
                <a:latin typeface="Source Sans Pro"/>
                <a:ea typeface="Source Sans Pro"/>
                <a:cs typeface="Source Sans Pro"/>
                <a:sym typeface="Source Sans Pro"/>
              </a:rPr>
              <a:t> </a:t>
            </a:r>
            <a:r>
              <a:rPr lang="en-US" sz="5400" dirty="0" smtClean="0">
                <a:latin typeface="Source Sans Pro"/>
                <a:ea typeface="Source Sans Pro"/>
                <a:cs typeface="Source Sans Pro"/>
                <a:sym typeface="Source Sans Pro"/>
              </a:rPr>
              <a:t>line </a:t>
            </a:r>
            <a:r>
              <a:rPr lang="en-US" sz="5400" dirty="0">
                <a:latin typeface="Source Sans Pro"/>
                <a:ea typeface="Source Sans Pro"/>
                <a:cs typeface="Source Sans Pro"/>
                <a:sym typeface="Source Sans Pro"/>
              </a:rPr>
              <a:t>arguments --soft, --mixed, --hard</a:t>
            </a:r>
            <a:endParaRPr sz="5400" i="0" u="none" strike="noStrike" cap="none" dirty="0">
              <a:solidFill>
                <a:schemeClr val="dk2"/>
              </a:solidFill>
              <a:latin typeface="Source Sans Pro"/>
              <a:ea typeface="Source Sans Pro"/>
              <a:cs typeface="Source Sans Pro"/>
              <a:sym typeface="Source Sans Pro"/>
            </a:endParaRPr>
          </a:p>
        </p:txBody>
      </p:sp>
      <p:sp>
        <p:nvSpPr>
          <p:cNvPr id="4" name="TextBox 3"/>
          <p:cNvSpPr txBox="1"/>
          <p:nvPr/>
        </p:nvSpPr>
        <p:spPr>
          <a:xfrm>
            <a:off x="9879496" y="3478696"/>
            <a:ext cx="8110330" cy="1729408"/>
          </a:xfrm>
          <a:prstGeom prst="rect">
            <a:avLst/>
          </a:prstGeom>
          <a:noFill/>
        </p:spPr>
        <p:txBody>
          <a:bodyPr wrap="square" rtlCol="0">
            <a:spAutoFit/>
          </a:bodyPr>
          <a:lstStyle/>
          <a:p>
            <a:endParaRPr lang="en-IN" dirty="0"/>
          </a:p>
        </p:txBody>
      </p:sp>
      <p:pic>
        <p:nvPicPr>
          <p:cNvPr id="9" name="Picture 8"/>
          <p:cNvPicPr>
            <a:picLocks noChangeAspect="1"/>
          </p:cNvPicPr>
          <p:nvPr/>
        </p:nvPicPr>
        <p:blipFill>
          <a:blip r:embed="rId3"/>
          <a:stretch>
            <a:fillRect/>
          </a:stretch>
        </p:blipFill>
        <p:spPr>
          <a:xfrm>
            <a:off x="6219824" y="8117784"/>
            <a:ext cx="10557427" cy="30339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781878" y="1041490"/>
            <a:ext cx="21031199" cy="1163097"/>
          </a:xfrm>
          <a:prstGeom prst="rect">
            <a:avLst/>
          </a:prstGeom>
          <a:noFill/>
          <a:ln>
            <a:noFill/>
          </a:ln>
        </p:spPr>
        <p:txBody>
          <a:bodyPr spcFirstLastPara="1" wrap="square" lIns="0" tIns="0" rIns="0" bIns="0" anchor="t" anchorCtr="0">
            <a:noAutofit/>
          </a:bodyPr>
          <a:lstStyle/>
          <a:p>
            <a:pPr lvl="0" algn="l"/>
            <a:r>
              <a:rPr lang="en-US" b="1" dirty="0" smtClean="0">
                <a:latin typeface="Source Sans Pro"/>
                <a:ea typeface="Source Sans Pro"/>
                <a:cs typeface="Source Sans Pro"/>
                <a:sym typeface="Source Sans Pro"/>
              </a:rPr>
              <a:t>                                 </a:t>
            </a:r>
            <a:r>
              <a:rPr lang="en-US" sz="8000" b="1" dirty="0" err="1" smtClean="0">
                <a:latin typeface="Source Sans Pro"/>
                <a:ea typeface="Source Sans Pro"/>
                <a:cs typeface="Source Sans Pro"/>
                <a:sym typeface="Source Sans Pro"/>
              </a:rPr>
              <a:t>Git</a:t>
            </a:r>
            <a:r>
              <a:rPr lang="en-US" sz="8000" b="1" dirty="0" smtClean="0">
                <a:latin typeface="Source Sans Pro"/>
                <a:ea typeface="Source Sans Pro"/>
                <a:cs typeface="Source Sans Pro"/>
                <a:sym typeface="Source Sans Pro"/>
              </a:rPr>
              <a:t> Reset and three trees of </a:t>
            </a:r>
            <a:r>
              <a:rPr lang="en-US" sz="8000" b="1" dirty="0" err="1" smtClean="0">
                <a:latin typeface="Source Sans Pro"/>
                <a:ea typeface="Source Sans Pro"/>
                <a:cs typeface="Source Sans Pro"/>
                <a:sym typeface="Source Sans Pro"/>
              </a:rPr>
              <a:t>git</a:t>
            </a:r>
            <a:r>
              <a:rPr lang="en-US" b="1" dirty="0" smtClean="0">
                <a:latin typeface="Source Sans Pro"/>
                <a:ea typeface="Source Sans Pro"/>
                <a:cs typeface="Source Sans Pro"/>
                <a:sym typeface="Source Sans Pro"/>
              </a:rPr>
              <a:t/>
            </a:r>
            <a:br>
              <a:rPr lang="en-US" b="1" dirty="0" smtClean="0">
                <a:latin typeface="Source Sans Pro"/>
                <a:ea typeface="Source Sans Pro"/>
                <a:cs typeface="Source Sans Pro"/>
                <a:sym typeface="Source Sans Pro"/>
              </a:rPr>
            </a:br>
            <a:r>
              <a:rPr lang="en-US" b="1" dirty="0" smtClean="0">
                <a:latin typeface="Source Sans Pro"/>
                <a:ea typeface="Source Sans Pro"/>
                <a:cs typeface="Source Sans Pro"/>
                <a:sym typeface="Source Sans Pro"/>
              </a:rPr>
              <a:t/>
            </a:r>
            <a:br>
              <a:rPr lang="en-US" b="1" dirty="0" smtClean="0">
                <a:latin typeface="Source Sans Pro"/>
                <a:ea typeface="Source Sans Pro"/>
                <a:cs typeface="Source Sans Pro"/>
                <a:sym typeface="Source Sans Pro"/>
              </a:rPr>
            </a:br>
            <a:r>
              <a:rPr lang="en-US" sz="5400" dirty="0" smtClean="0">
                <a:latin typeface="Source Sans Pro"/>
                <a:ea typeface="Source Sans Pro"/>
                <a:cs typeface="Source Sans Pro"/>
                <a:sym typeface="Source Sans Pro"/>
              </a:rPr>
              <a:t>To </a:t>
            </a:r>
            <a:r>
              <a:rPr lang="en-US" sz="5400" dirty="0">
                <a:latin typeface="Source Sans Pro"/>
                <a:ea typeface="Source Sans Pro"/>
                <a:cs typeface="Source Sans Pro"/>
                <a:sym typeface="Source Sans Pro"/>
              </a:rPr>
              <a:t>properly understand </a:t>
            </a:r>
            <a:r>
              <a:rPr lang="en-US" sz="5400" dirty="0" err="1">
                <a:latin typeface="Source Sans Pro"/>
                <a:ea typeface="Source Sans Pro"/>
                <a:cs typeface="Source Sans Pro"/>
                <a:sym typeface="Source Sans Pro"/>
              </a:rPr>
              <a:t>git</a:t>
            </a:r>
            <a:r>
              <a:rPr lang="en-US" sz="5400" dirty="0">
                <a:latin typeface="Source Sans Pro"/>
                <a:ea typeface="Source Sans Pro"/>
                <a:cs typeface="Source Sans Pro"/>
                <a:sym typeface="Source Sans Pro"/>
              </a:rPr>
              <a:t> reset usage,</a:t>
            </a:r>
            <a:br>
              <a:rPr lang="en-US" sz="5400" dirty="0">
                <a:latin typeface="Source Sans Pro"/>
                <a:ea typeface="Source Sans Pro"/>
                <a:cs typeface="Source Sans Pro"/>
                <a:sym typeface="Source Sans Pro"/>
              </a:rPr>
            </a:br>
            <a:r>
              <a:rPr lang="en-US" sz="5400" dirty="0">
                <a:latin typeface="Source Sans Pro"/>
                <a:ea typeface="Source Sans Pro"/>
                <a:cs typeface="Source Sans Pro"/>
                <a:sym typeface="Source Sans Pro"/>
              </a:rPr>
              <a:t>W</a:t>
            </a:r>
            <a:r>
              <a:rPr lang="en-US" sz="5400" dirty="0" smtClean="0">
                <a:latin typeface="Source Sans Pro"/>
                <a:ea typeface="Source Sans Pro"/>
                <a:cs typeface="Source Sans Pro"/>
                <a:sym typeface="Source Sans Pro"/>
              </a:rPr>
              <a:t>e </a:t>
            </a:r>
            <a:r>
              <a:rPr lang="en-US" sz="5400" dirty="0">
                <a:latin typeface="Source Sans Pro"/>
                <a:ea typeface="Source Sans Pro"/>
                <a:cs typeface="Source Sans Pro"/>
                <a:sym typeface="Source Sans Pro"/>
              </a:rPr>
              <a:t>must first understand </a:t>
            </a:r>
            <a:r>
              <a:rPr lang="en-US" sz="5400" dirty="0" err="1">
                <a:latin typeface="Source Sans Pro"/>
                <a:ea typeface="Source Sans Pro"/>
                <a:cs typeface="Source Sans Pro"/>
                <a:sym typeface="Source Sans Pro"/>
              </a:rPr>
              <a:t>Git's</a:t>
            </a:r>
            <a:r>
              <a:rPr lang="en-US" sz="5400" dirty="0">
                <a:latin typeface="Source Sans Pro"/>
                <a:ea typeface="Source Sans Pro"/>
                <a:cs typeface="Source Sans Pro"/>
                <a:sym typeface="Source Sans Pro"/>
              </a:rPr>
              <a:t> internal state management systems. </a:t>
            </a:r>
            <a:br>
              <a:rPr lang="en-US" sz="5400" dirty="0">
                <a:latin typeface="Source Sans Pro"/>
                <a:ea typeface="Source Sans Pro"/>
                <a:cs typeface="Source Sans Pro"/>
                <a:sym typeface="Source Sans Pro"/>
              </a:rPr>
            </a:br>
            <a:r>
              <a:rPr lang="en-US" sz="5400" dirty="0">
                <a:latin typeface="Source Sans Pro"/>
                <a:ea typeface="Source Sans Pro"/>
                <a:cs typeface="Source Sans Pro"/>
                <a:sym typeface="Source Sans Pro"/>
              </a:rPr>
              <a:t>Sometimes these mechanisms are called </a:t>
            </a:r>
            <a:r>
              <a:rPr lang="en-US" sz="5400" dirty="0" err="1">
                <a:latin typeface="Source Sans Pro"/>
                <a:ea typeface="Source Sans Pro"/>
                <a:cs typeface="Source Sans Pro"/>
                <a:sym typeface="Source Sans Pro"/>
              </a:rPr>
              <a:t>Git's</a:t>
            </a:r>
            <a:r>
              <a:rPr lang="en-US" sz="5400" dirty="0">
                <a:latin typeface="Source Sans Pro"/>
                <a:ea typeface="Source Sans Pro"/>
                <a:cs typeface="Source Sans Pro"/>
                <a:sym typeface="Source Sans Pro"/>
              </a:rPr>
              <a:t> "three trees".</a:t>
            </a:r>
            <a:br>
              <a:rPr lang="en-US" sz="5400" dirty="0">
                <a:latin typeface="Source Sans Pro"/>
                <a:ea typeface="Source Sans Pro"/>
                <a:cs typeface="Source Sans Pro"/>
                <a:sym typeface="Source Sans Pro"/>
              </a:rPr>
            </a:br>
            <a:r>
              <a:rPr lang="en-US" sz="5400" dirty="0" smtClean="0">
                <a:latin typeface="Source Sans Pro"/>
                <a:ea typeface="Source Sans Pro"/>
                <a:cs typeface="Source Sans Pro"/>
                <a:sym typeface="Source Sans Pro"/>
              </a:rPr>
              <a:t>Trees </a:t>
            </a:r>
            <a:r>
              <a:rPr lang="en-US" sz="5400" dirty="0">
                <a:latin typeface="Source Sans Pro"/>
                <a:ea typeface="Source Sans Pro"/>
                <a:cs typeface="Source Sans Pro"/>
                <a:sym typeface="Source Sans Pro"/>
              </a:rPr>
              <a:t>may be a misnomer, as they are not strictly traditional tree data-structures.</a:t>
            </a:r>
            <a:br>
              <a:rPr lang="en-US" sz="5400" dirty="0">
                <a:latin typeface="Source Sans Pro"/>
                <a:ea typeface="Source Sans Pro"/>
                <a:cs typeface="Source Sans Pro"/>
                <a:sym typeface="Source Sans Pro"/>
              </a:rPr>
            </a:br>
            <a:r>
              <a:rPr lang="en-US" sz="5400" dirty="0" smtClean="0">
                <a:latin typeface="Source Sans Pro"/>
                <a:ea typeface="Source Sans Pro"/>
                <a:cs typeface="Source Sans Pro"/>
                <a:sym typeface="Source Sans Pro"/>
              </a:rPr>
              <a:t>They </a:t>
            </a:r>
            <a:r>
              <a:rPr lang="en-US" sz="5400" dirty="0">
                <a:latin typeface="Source Sans Pro"/>
                <a:ea typeface="Source Sans Pro"/>
                <a:cs typeface="Source Sans Pro"/>
                <a:sym typeface="Source Sans Pro"/>
              </a:rPr>
              <a:t>are, however, node and pointer-based data structures that </a:t>
            </a:r>
            <a:r>
              <a:rPr lang="en-US" sz="5400" dirty="0" err="1">
                <a:latin typeface="Source Sans Pro"/>
                <a:ea typeface="Source Sans Pro"/>
                <a:cs typeface="Source Sans Pro"/>
                <a:sym typeface="Source Sans Pro"/>
              </a:rPr>
              <a:t>Git</a:t>
            </a:r>
            <a:r>
              <a:rPr lang="en-US" sz="5400" dirty="0">
                <a:latin typeface="Source Sans Pro"/>
                <a:ea typeface="Source Sans Pro"/>
                <a:cs typeface="Source Sans Pro"/>
                <a:sym typeface="Source Sans Pro"/>
              </a:rPr>
              <a:t> uses to track a timeline of edits.</a:t>
            </a:r>
            <a:br>
              <a:rPr lang="en-US" sz="5400" dirty="0">
                <a:latin typeface="Source Sans Pro"/>
                <a:ea typeface="Source Sans Pro"/>
                <a:cs typeface="Source Sans Pro"/>
                <a:sym typeface="Source Sans Pro"/>
              </a:rPr>
            </a:br>
            <a:r>
              <a:rPr lang="en-US" sz="5400" dirty="0" smtClean="0">
                <a:latin typeface="Source Sans Pro"/>
                <a:ea typeface="Source Sans Pro"/>
                <a:cs typeface="Source Sans Pro"/>
                <a:sym typeface="Source Sans Pro"/>
              </a:rPr>
              <a:t>The </a:t>
            </a:r>
            <a:r>
              <a:rPr lang="en-US" sz="5400" dirty="0">
                <a:latin typeface="Source Sans Pro"/>
                <a:ea typeface="Source Sans Pro"/>
                <a:cs typeface="Source Sans Pro"/>
                <a:sym typeface="Source Sans Pro"/>
              </a:rPr>
              <a:t>best way to demonstrate these mechanisms is to create a </a:t>
            </a:r>
            <a:r>
              <a:rPr lang="en-US" sz="5400" dirty="0" err="1">
                <a:latin typeface="Source Sans Pro"/>
                <a:ea typeface="Source Sans Pro"/>
                <a:cs typeface="Source Sans Pro"/>
                <a:sym typeface="Source Sans Pro"/>
              </a:rPr>
              <a:t>changeset</a:t>
            </a:r>
            <a:r>
              <a:rPr lang="en-US" sz="5400" dirty="0">
                <a:latin typeface="Source Sans Pro"/>
                <a:ea typeface="Source Sans Pro"/>
                <a:cs typeface="Source Sans Pro"/>
                <a:sym typeface="Source Sans Pro"/>
              </a:rPr>
              <a:t> in a repository and follow </a:t>
            </a:r>
            <a:r>
              <a:rPr lang="en-US" sz="5400" dirty="0" smtClean="0">
                <a:latin typeface="Source Sans Pro"/>
                <a:ea typeface="Source Sans Pro"/>
                <a:cs typeface="Source Sans Pro"/>
                <a:sym typeface="Source Sans Pro"/>
              </a:rPr>
              <a:t>it </a:t>
            </a:r>
            <a:r>
              <a:rPr lang="en-US" sz="5400" dirty="0">
                <a:latin typeface="Source Sans Pro"/>
                <a:ea typeface="Source Sans Pro"/>
                <a:cs typeface="Source Sans Pro"/>
                <a:sym typeface="Source Sans Pro"/>
              </a:rPr>
              <a:t>through the three trees. </a:t>
            </a:r>
            <a:endParaRPr sz="4000" i="0" u="none" strike="noStrike" cap="none" dirty="0">
              <a:solidFill>
                <a:schemeClr val="dk2"/>
              </a:solidFill>
              <a:latin typeface="Source Sans Pro"/>
              <a:ea typeface="Source Sans Pro"/>
              <a:cs typeface="Source Sans Pro"/>
              <a:sym typeface="Source Sans Pro"/>
            </a:endParaRPr>
          </a:p>
        </p:txBody>
      </p:sp>
      <p:sp>
        <p:nvSpPr>
          <p:cNvPr id="4" name="TextBox 3"/>
          <p:cNvSpPr txBox="1"/>
          <p:nvPr/>
        </p:nvSpPr>
        <p:spPr>
          <a:xfrm>
            <a:off x="9879496" y="3478696"/>
            <a:ext cx="8110330" cy="1729408"/>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1580433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lvl="0" algn="l"/>
            <a:r>
              <a:rPr lang="en-US" b="1" dirty="0" smtClean="0">
                <a:latin typeface="Source Sans Pro"/>
                <a:ea typeface="Source Sans Pro"/>
                <a:cs typeface="Source Sans Pro"/>
                <a:sym typeface="Source Sans Pro"/>
              </a:rPr>
              <a:t>                                 </a:t>
            </a:r>
            <a:r>
              <a:rPr lang="en-US" sz="8000" b="1" u="sng" dirty="0" err="1" smtClean="0">
                <a:latin typeface="Source Sans Pro"/>
                <a:ea typeface="Source Sans Pro"/>
                <a:cs typeface="Source Sans Pro"/>
                <a:sym typeface="Source Sans Pro"/>
              </a:rPr>
              <a:t>Git</a:t>
            </a:r>
            <a:r>
              <a:rPr lang="en-US" sz="8000" b="1" u="sng" dirty="0" smtClean="0">
                <a:latin typeface="Source Sans Pro"/>
                <a:ea typeface="Source Sans Pro"/>
                <a:cs typeface="Source Sans Pro"/>
                <a:sym typeface="Source Sans Pro"/>
              </a:rPr>
              <a:t> Reset Example</a:t>
            </a:r>
            <a:r>
              <a:rPr lang="en-US" b="1" dirty="0" smtClean="0">
                <a:latin typeface="Source Sans Pro"/>
                <a:ea typeface="Source Sans Pro"/>
                <a:cs typeface="Source Sans Pro"/>
                <a:sym typeface="Source Sans Pro"/>
              </a:rPr>
              <a:t/>
            </a:r>
            <a:br>
              <a:rPr lang="en-US" b="1" dirty="0" smtClean="0">
                <a:latin typeface="Source Sans Pro"/>
                <a:ea typeface="Source Sans Pro"/>
                <a:cs typeface="Source Sans Pro"/>
                <a:sym typeface="Source Sans Pro"/>
              </a:rPr>
            </a:br>
            <a:r>
              <a:rPr lang="en-US" b="1" dirty="0">
                <a:latin typeface="Source Sans Pro"/>
                <a:ea typeface="Source Sans Pro"/>
                <a:cs typeface="Source Sans Pro"/>
                <a:sym typeface="Source Sans Pro"/>
              </a:rPr>
              <a:t/>
            </a:r>
            <a:br>
              <a:rPr lang="en-US" b="1" dirty="0">
                <a:latin typeface="Source Sans Pro"/>
                <a:ea typeface="Source Sans Pro"/>
                <a:cs typeface="Source Sans Pro"/>
                <a:sym typeface="Source Sans Pro"/>
              </a:rPr>
            </a:br>
            <a:endParaRPr sz="5400" i="0" u="none" strike="noStrike" cap="none" dirty="0">
              <a:solidFill>
                <a:schemeClr val="dk2"/>
              </a:solidFill>
              <a:latin typeface="Source Sans Pro"/>
              <a:ea typeface="Source Sans Pro"/>
              <a:cs typeface="Source Sans Pro"/>
              <a:sym typeface="Source Sans Pro"/>
            </a:endParaRPr>
          </a:p>
        </p:txBody>
      </p:sp>
      <p:sp>
        <p:nvSpPr>
          <p:cNvPr id="4" name="TextBox 3"/>
          <p:cNvSpPr txBox="1"/>
          <p:nvPr/>
        </p:nvSpPr>
        <p:spPr>
          <a:xfrm>
            <a:off x="9879496" y="3478696"/>
            <a:ext cx="8110330" cy="1729408"/>
          </a:xfrm>
          <a:prstGeom prst="rect">
            <a:avLst/>
          </a:prstGeom>
          <a:noFill/>
        </p:spPr>
        <p:txBody>
          <a:bodyPr wrap="square" rtlCol="0">
            <a:spAutoFit/>
          </a:bodyPr>
          <a:lstStyle/>
          <a:p>
            <a:endParaRPr lang="en-IN"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7234" y="2663295"/>
            <a:ext cx="16638105" cy="9363054"/>
          </a:xfrm>
          <a:prstGeom prst="rect">
            <a:avLst/>
          </a:prstGeom>
        </p:spPr>
      </p:pic>
    </p:spTree>
    <p:extLst>
      <p:ext uri="{BB962C8B-B14F-4D97-AF65-F5344CB8AC3E}">
        <p14:creationId xmlns:p14="http://schemas.microsoft.com/office/powerpoint/2010/main" val="1386338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lvl="0" algn="l"/>
            <a:r>
              <a:rPr lang="en-US" b="1" dirty="0" smtClean="0">
                <a:latin typeface="Source Sans Pro"/>
                <a:ea typeface="Source Sans Pro"/>
                <a:cs typeface="Source Sans Pro"/>
                <a:sym typeface="Source Sans Pro"/>
              </a:rPr>
              <a:t>                          </a:t>
            </a:r>
            <a:r>
              <a:rPr lang="en-US" sz="8000" b="1" dirty="0" smtClean="0">
                <a:latin typeface="Source Sans Pro"/>
                <a:ea typeface="Source Sans Pro"/>
                <a:cs typeface="Source Sans Pro"/>
                <a:sym typeface="Source Sans Pro"/>
              </a:rPr>
              <a:t>Some </a:t>
            </a:r>
            <a:r>
              <a:rPr lang="en-US" sz="8000" b="1" dirty="0" err="1" smtClean="0">
                <a:latin typeface="Source Sans Pro"/>
                <a:ea typeface="Source Sans Pro"/>
                <a:cs typeface="Source Sans Pro"/>
                <a:sym typeface="Source Sans Pro"/>
              </a:rPr>
              <a:t>usefull</a:t>
            </a:r>
            <a:r>
              <a:rPr lang="en-US" sz="8000" b="1" dirty="0" smtClean="0">
                <a:latin typeface="Source Sans Pro"/>
                <a:ea typeface="Source Sans Pro"/>
                <a:cs typeface="Source Sans Pro"/>
                <a:sym typeface="Source Sans Pro"/>
              </a:rPr>
              <a:t> commands</a:t>
            </a:r>
            <a:r>
              <a:rPr lang="en-US" b="1" dirty="0" smtClean="0">
                <a:latin typeface="Source Sans Pro"/>
                <a:ea typeface="Source Sans Pro"/>
                <a:cs typeface="Source Sans Pro"/>
                <a:sym typeface="Source Sans Pro"/>
              </a:rPr>
              <a:t/>
            </a:r>
            <a:br>
              <a:rPr lang="en-US" b="1" dirty="0" smtClean="0">
                <a:latin typeface="Source Sans Pro"/>
                <a:ea typeface="Source Sans Pro"/>
                <a:cs typeface="Source Sans Pro"/>
                <a:sym typeface="Source Sans Pro"/>
              </a:rPr>
            </a:br>
            <a:r>
              <a:rPr lang="en-US" b="1" dirty="0">
                <a:latin typeface="Source Sans Pro"/>
                <a:ea typeface="Source Sans Pro"/>
                <a:cs typeface="Source Sans Pro"/>
                <a:sym typeface="Source Sans Pro"/>
              </a:rPr>
              <a:t/>
            </a:r>
            <a:br>
              <a:rPr lang="en-US" b="1" dirty="0">
                <a:latin typeface="Source Sans Pro"/>
                <a:ea typeface="Source Sans Pro"/>
                <a:cs typeface="Source Sans Pro"/>
                <a:sym typeface="Source Sans Pro"/>
              </a:rPr>
            </a:br>
            <a:r>
              <a:rPr lang="en-US" dirty="0" err="1">
                <a:latin typeface="Source Sans Pro"/>
                <a:ea typeface="Source Sans Pro"/>
                <a:cs typeface="Source Sans Pro"/>
                <a:sym typeface="Source Sans Pro"/>
              </a:rPr>
              <a:t>git</a:t>
            </a:r>
            <a:r>
              <a:rPr lang="en-US" dirty="0">
                <a:latin typeface="Source Sans Pro"/>
                <a:ea typeface="Source Sans Pro"/>
                <a:cs typeface="Source Sans Pro"/>
                <a:sym typeface="Source Sans Pro"/>
              </a:rPr>
              <a:t> </a:t>
            </a:r>
            <a:r>
              <a:rPr lang="en-US" dirty="0" err="1">
                <a:latin typeface="Source Sans Pro"/>
                <a:ea typeface="Source Sans Pro"/>
                <a:cs typeface="Source Sans Pro"/>
                <a:sym typeface="Source Sans Pro"/>
              </a:rPr>
              <a:t>init</a:t>
            </a:r>
            <a:r>
              <a:rPr lang="en-US" dirty="0">
                <a:latin typeface="Source Sans Pro"/>
                <a:ea typeface="Source Sans Pro"/>
                <a:cs typeface="Source Sans Pro"/>
                <a:sym typeface="Source Sans Pro"/>
              </a:rPr>
              <a:t/>
            </a:r>
            <a:br>
              <a:rPr lang="en-US" dirty="0">
                <a:latin typeface="Source Sans Pro"/>
                <a:ea typeface="Source Sans Pro"/>
                <a:cs typeface="Source Sans Pro"/>
                <a:sym typeface="Source Sans Pro"/>
              </a:rPr>
            </a:br>
            <a:r>
              <a:rPr lang="en-US" dirty="0" err="1">
                <a:latin typeface="Source Sans Pro"/>
                <a:ea typeface="Source Sans Pro"/>
                <a:cs typeface="Source Sans Pro"/>
                <a:sym typeface="Source Sans Pro"/>
              </a:rPr>
              <a:t>git</a:t>
            </a:r>
            <a:r>
              <a:rPr lang="en-US" dirty="0">
                <a:latin typeface="Source Sans Pro"/>
                <a:ea typeface="Source Sans Pro"/>
                <a:cs typeface="Source Sans Pro"/>
                <a:sym typeface="Source Sans Pro"/>
              </a:rPr>
              <a:t> clone</a:t>
            </a:r>
            <a:br>
              <a:rPr lang="en-US" dirty="0">
                <a:latin typeface="Source Sans Pro"/>
                <a:ea typeface="Source Sans Pro"/>
                <a:cs typeface="Source Sans Pro"/>
                <a:sym typeface="Source Sans Pro"/>
              </a:rPr>
            </a:br>
            <a:r>
              <a:rPr lang="en-US" dirty="0" err="1">
                <a:latin typeface="Source Sans Pro"/>
                <a:ea typeface="Source Sans Pro"/>
                <a:cs typeface="Source Sans Pro"/>
                <a:sym typeface="Source Sans Pro"/>
              </a:rPr>
              <a:t>git</a:t>
            </a:r>
            <a:r>
              <a:rPr lang="en-US" dirty="0">
                <a:latin typeface="Source Sans Pro"/>
                <a:ea typeface="Source Sans Pro"/>
                <a:cs typeface="Source Sans Pro"/>
                <a:sym typeface="Source Sans Pro"/>
              </a:rPr>
              <a:t> log</a:t>
            </a:r>
            <a:br>
              <a:rPr lang="en-US" dirty="0">
                <a:latin typeface="Source Sans Pro"/>
                <a:ea typeface="Source Sans Pro"/>
                <a:cs typeface="Source Sans Pro"/>
                <a:sym typeface="Source Sans Pro"/>
              </a:rPr>
            </a:br>
            <a:r>
              <a:rPr lang="en-US" dirty="0" err="1">
                <a:latin typeface="Source Sans Pro"/>
                <a:ea typeface="Source Sans Pro"/>
                <a:cs typeface="Source Sans Pro"/>
                <a:sym typeface="Source Sans Pro"/>
              </a:rPr>
              <a:t>git</a:t>
            </a:r>
            <a:r>
              <a:rPr lang="en-US" dirty="0">
                <a:latin typeface="Source Sans Pro"/>
                <a:ea typeface="Source Sans Pro"/>
                <a:cs typeface="Source Sans Pro"/>
                <a:sym typeface="Source Sans Pro"/>
              </a:rPr>
              <a:t> diff</a:t>
            </a:r>
            <a:br>
              <a:rPr lang="en-US" dirty="0">
                <a:latin typeface="Source Sans Pro"/>
                <a:ea typeface="Source Sans Pro"/>
                <a:cs typeface="Source Sans Pro"/>
                <a:sym typeface="Source Sans Pro"/>
              </a:rPr>
            </a:br>
            <a:r>
              <a:rPr lang="en-US" dirty="0" err="1">
                <a:latin typeface="Source Sans Pro"/>
                <a:ea typeface="Source Sans Pro"/>
                <a:cs typeface="Source Sans Pro"/>
                <a:sym typeface="Source Sans Pro"/>
              </a:rPr>
              <a:t>git</a:t>
            </a:r>
            <a:r>
              <a:rPr lang="en-US" dirty="0">
                <a:latin typeface="Source Sans Pro"/>
                <a:ea typeface="Source Sans Pro"/>
                <a:cs typeface="Source Sans Pro"/>
                <a:sym typeface="Source Sans Pro"/>
              </a:rPr>
              <a:t> status</a:t>
            </a:r>
            <a:br>
              <a:rPr lang="en-US" dirty="0">
                <a:latin typeface="Source Sans Pro"/>
                <a:ea typeface="Source Sans Pro"/>
                <a:cs typeface="Source Sans Pro"/>
                <a:sym typeface="Source Sans Pro"/>
              </a:rPr>
            </a:br>
            <a:r>
              <a:rPr lang="en-US" dirty="0" err="1">
                <a:latin typeface="Source Sans Pro"/>
                <a:ea typeface="Source Sans Pro"/>
                <a:cs typeface="Source Sans Pro"/>
                <a:sym typeface="Source Sans Pro"/>
              </a:rPr>
              <a:t>git</a:t>
            </a:r>
            <a:r>
              <a:rPr lang="en-US" dirty="0">
                <a:latin typeface="Source Sans Pro"/>
                <a:ea typeface="Source Sans Pro"/>
                <a:cs typeface="Source Sans Pro"/>
                <a:sym typeface="Source Sans Pro"/>
              </a:rPr>
              <a:t> add</a:t>
            </a:r>
            <a:br>
              <a:rPr lang="en-US" dirty="0">
                <a:latin typeface="Source Sans Pro"/>
                <a:ea typeface="Source Sans Pro"/>
                <a:cs typeface="Source Sans Pro"/>
                <a:sym typeface="Source Sans Pro"/>
              </a:rPr>
            </a:br>
            <a:r>
              <a:rPr lang="en-US" dirty="0" err="1">
                <a:latin typeface="Source Sans Pro"/>
                <a:ea typeface="Source Sans Pro"/>
                <a:cs typeface="Source Sans Pro"/>
                <a:sym typeface="Source Sans Pro"/>
              </a:rPr>
              <a:t>git</a:t>
            </a:r>
            <a:r>
              <a:rPr lang="en-US" dirty="0">
                <a:latin typeface="Source Sans Pro"/>
                <a:ea typeface="Source Sans Pro"/>
                <a:cs typeface="Source Sans Pro"/>
                <a:sym typeface="Source Sans Pro"/>
              </a:rPr>
              <a:t> commit</a:t>
            </a:r>
            <a:br>
              <a:rPr lang="en-US" dirty="0">
                <a:latin typeface="Source Sans Pro"/>
                <a:ea typeface="Source Sans Pro"/>
                <a:cs typeface="Source Sans Pro"/>
                <a:sym typeface="Source Sans Pro"/>
              </a:rPr>
            </a:br>
            <a:r>
              <a:rPr lang="en-US" dirty="0" err="1">
                <a:latin typeface="Source Sans Pro"/>
                <a:ea typeface="Source Sans Pro"/>
                <a:cs typeface="Source Sans Pro"/>
                <a:sym typeface="Source Sans Pro"/>
              </a:rPr>
              <a:t>git</a:t>
            </a:r>
            <a:r>
              <a:rPr lang="en-US" dirty="0">
                <a:latin typeface="Source Sans Pro"/>
                <a:ea typeface="Source Sans Pro"/>
                <a:cs typeface="Source Sans Pro"/>
                <a:sym typeface="Source Sans Pro"/>
              </a:rPr>
              <a:t> checkpoint</a:t>
            </a:r>
            <a:endParaRPr sz="5400" i="0" u="none" strike="noStrike" cap="none" dirty="0">
              <a:solidFill>
                <a:schemeClr val="dk2"/>
              </a:solidFill>
              <a:latin typeface="Source Sans Pro"/>
              <a:ea typeface="Source Sans Pro"/>
              <a:cs typeface="Source Sans Pro"/>
              <a:sym typeface="Source Sans Pro"/>
            </a:endParaRPr>
          </a:p>
        </p:txBody>
      </p:sp>
      <p:sp>
        <p:nvSpPr>
          <p:cNvPr id="4" name="TextBox 3"/>
          <p:cNvSpPr txBox="1"/>
          <p:nvPr/>
        </p:nvSpPr>
        <p:spPr>
          <a:xfrm>
            <a:off x="9879496" y="3478696"/>
            <a:ext cx="8110330" cy="1729408"/>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6055998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22"/>
        <p:cNvGrpSpPr/>
        <p:nvPr/>
      </p:nvGrpSpPr>
      <p:grpSpPr>
        <a:xfrm>
          <a:off x="0" y="0"/>
          <a:ext cx="0" cy="0"/>
          <a:chOff x="0" y="0"/>
          <a:chExt cx="0" cy="0"/>
        </a:xfrm>
      </p:grpSpPr>
      <p:sp>
        <p:nvSpPr>
          <p:cNvPr id="3023" name="Google Shape;3023;p106"/>
          <p:cNvSpPr txBox="1"/>
          <p:nvPr/>
        </p:nvSpPr>
        <p:spPr>
          <a:xfrm>
            <a:off x="6493878" y="4436022"/>
            <a:ext cx="11396100" cy="3397800"/>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13800"/>
              <a:buFont typeface="Arial"/>
              <a:buNone/>
            </a:pPr>
            <a:r>
              <a:rPr lang="en-US" sz="13800" b="0" i="0" u="none" strike="noStrike" cap="none">
                <a:solidFill>
                  <a:schemeClr val="lt1"/>
                </a:solidFill>
                <a:latin typeface="Poppins Medium"/>
                <a:ea typeface="Poppins Medium"/>
                <a:cs typeface="Poppins Medium"/>
                <a:sym typeface="Poppins Medium"/>
              </a:rPr>
              <a:t>Thank You !</a:t>
            </a:r>
            <a:endParaRPr sz="2000" b="0" i="0" u="none" strike="noStrike" cap="none">
              <a:solidFill>
                <a:srgbClr val="000000"/>
              </a:solidFill>
              <a:latin typeface="Poppins Medium"/>
              <a:ea typeface="Poppins Medium"/>
              <a:cs typeface="Poppins Medium"/>
              <a:sym typeface="Poppins Medium"/>
            </a:endParaRPr>
          </a:p>
        </p:txBody>
      </p:sp>
      <p:sp>
        <p:nvSpPr>
          <p:cNvPr id="3025" name="Google Shape;3025;p106"/>
          <p:cNvSpPr txBox="1"/>
          <p:nvPr/>
        </p:nvSpPr>
        <p:spPr>
          <a:xfrm>
            <a:off x="6615121" y="9546576"/>
            <a:ext cx="11396245"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2400"/>
              <a:buFont typeface="Arial"/>
              <a:buNone/>
            </a:pPr>
            <a:endParaRPr sz="2400" b="0" i="0" u="none" strike="noStrike" cap="none" dirty="0">
              <a:solidFill>
                <a:schemeClr val="lt1"/>
              </a:solidFill>
              <a:latin typeface="Open Sans Light"/>
              <a:ea typeface="Open Sans Light"/>
              <a:cs typeface="Open Sans Light"/>
              <a:sym typeface="Open Sans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18"/>
          <p:cNvSpPr txBox="1"/>
          <p:nvPr/>
        </p:nvSpPr>
        <p:spPr>
          <a:xfrm>
            <a:off x="1004675" y="795130"/>
            <a:ext cx="11146500" cy="2707920"/>
          </a:xfrm>
          <a:prstGeom prst="rect">
            <a:avLst/>
          </a:prstGeom>
          <a:noFill/>
          <a:ln>
            <a:noFill/>
          </a:ln>
        </p:spPr>
        <p:txBody>
          <a:bodyPr spcFirstLastPara="1" wrap="square" lIns="182850" tIns="91400" rIns="182850" bIns="91400" anchor="t" anchorCtr="0">
            <a:noAutofit/>
          </a:bodyPr>
          <a:lstStyle/>
          <a:p>
            <a:pPr marL="0" marR="0" lvl="0" indent="0" algn="l" rtl="0">
              <a:lnSpc>
                <a:spcPct val="100000"/>
              </a:lnSpc>
              <a:spcBef>
                <a:spcPts val="0"/>
              </a:spcBef>
              <a:spcAft>
                <a:spcPts val="0"/>
              </a:spcAft>
              <a:buNone/>
            </a:pPr>
            <a:r>
              <a:rPr lang="en-US" sz="8000" dirty="0" err="1" smtClean="0">
                <a:solidFill>
                  <a:schemeClr val="dk2"/>
                </a:solidFill>
                <a:latin typeface="Source Sans Pro"/>
                <a:sym typeface="Source Sans Pro"/>
              </a:rPr>
              <a:t>Git</a:t>
            </a:r>
            <a:r>
              <a:rPr lang="en-US" sz="8000" dirty="0" smtClean="0">
                <a:solidFill>
                  <a:schemeClr val="dk2"/>
                </a:solidFill>
                <a:latin typeface="Source Sans Pro"/>
                <a:sym typeface="Source Sans Pro"/>
              </a:rPr>
              <a:t> is an open source distributed version control system</a:t>
            </a:r>
            <a:endParaRPr sz="8000" dirty="0"/>
          </a:p>
        </p:txBody>
      </p:sp>
      <p:sp>
        <p:nvSpPr>
          <p:cNvPr id="113" name="Google Shape;113;p18"/>
          <p:cNvSpPr/>
          <p:nvPr/>
        </p:nvSpPr>
        <p:spPr>
          <a:xfrm>
            <a:off x="1530625" y="4750947"/>
            <a:ext cx="8010939" cy="1945200"/>
          </a:xfrm>
          <a:prstGeom prst="rect">
            <a:avLst/>
          </a:prstGeom>
          <a:noFill/>
          <a:ln>
            <a:noFill/>
          </a:ln>
        </p:spPr>
        <p:txBody>
          <a:bodyPr spcFirstLastPara="1" wrap="square" lIns="182850" tIns="91400" rIns="182850" bIns="91400" anchor="t" anchorCtr="0">
            <a:noAutofit/>
          </a:bodyPr>
          <a:lstStyle/>
          <a:p>
            <a:r>
              <a:rPr lang="en-US" sz="4800" b="1" dirty="0"/>
              <a:t>Features of </a:t>
            </a:r>
            <a:r>
              <a:rPr lang="en-US" sz="4800" b="1" dirty="0" err="1"/>
              <a:t>Git</a:t>
            </a:r>
            <a:r>
              <a:rPr lang="en-US" sz="4800" b="1" dirty="0"/>
              <a:t> –</a:t>
            </a:r>
            <a:endParaRPr lang="en-US" sz="4800" dirty="0"/>
          </a:p>
          <a:p>
            <a:r>
              <a:rPr lang="en-US" sz="4800" dirty="0" smtClean="0"/>
              <a:t>Compatibility</a:t>
            </a:r>
          </a:p>
          <a:p>
            <a:r>
              <a:rPr lang="en-US" sz="4800" dirty="0" smtClean="0"/>
              <a:t>Non-</a:t>
            </a:r>
            <a:r>
              <a:rPr lang="en-US" sz="4800" dirty="0" err="1" smtClean="0"/>
              <a:t>linea</a:t>
            </a:r>
            <a:r>
              <a:rPr lang="en-US" sz="4800" dirty="0" smtClean="0"/>
              <a:t> Development</a:t>
            </a:r>
          </a:p>
          <a:p>
            <a:r>
              <a:rPr lang="en-US" sz="4800" dirty="0" smtClean="0"/>
              <a:t>Branching</a:t>
            </a:r>
          </a:p>
          <a:p>
            <a:r>
              <a:rPr lang="en-US" sz="4800" dirty="0" smtClean="0"/>
              <a:t>Lightweight</a:t>
            </a:r>
          </a:p>
          <a:p>
            <a:r>
              <a:rPr lang="en-US" sz="4800" dirty="0" smtClean="0"/>
              <a:t>Speed</a:t>
            </a:r>
            <a:endParaRPr lang="en-US" sz="4800" dirty="0"/>
          </a:p>
          <a:p>
            <a:r>
              <a:rPr lang="en-US" sz="4800" dirty="0" smtClean="0"/>
              <a:t>Open-Source</a:t>
            </a:r>
            <a:endParaRPr lang="en-US" sz="4800" dirty="0"/>
          </a:p>
          <a:p>
            <a:r>
              <a:rPr lang="en-US" sz="4800" dirty="0" smtClean="0"/>
              <a:t>Reliable</a:t>
            </a:r>
            <a:endParaRPr lang="en-US" sz="4800" dirty="0"/>
          </a:p>
          <a:p>
            <a:r>
              <a:rPr lang="en-US" sz="4800" dirty="0" smtClean="0"/>
              <a:t>Secure</a:t>
            </a:r>
          </a:p>
          <a:p>
            <a:r>
              <a:rPr lang="en-US" sz="4800" dirty="0" smtClean="0"/>
              <a:t>…</a:t>
            </a:r>
            <a:endParaRPr lang="en-US" sz="4800" dirty="0"/>
          </a:p>
          <a:p>
            <a:pPr marL="0" marR="0" lvl="0" indent="0" algn="l" rtl="0">
              <a:lnSpc>
                <a:spcPct val="130000"/>
              </a:lnSpc>
              <a:spcBef>
                <a:spcPts val="0"/>
              </a:spcBef>
              <a:spcAft>
                <a:spcPts val="0"/>
              </a:spcAft>
              <a:buNone/>
            </a:pPr>
            <a:endParaRPr sz="5400" dirty="0"/>
          </a:p>
        </p:txBody>
      </p:sp>
      <p:sp>
        <p:nvSpPr>
          <p:cNvPr id="117" name="Google Shape;117;p18"/>
          <p:cNvSpPr/>
          <p:nvPr/>
        </p:nvSpPr>
        <p:spPr>
          <a:xfrm>
            <a:off x="7533938" y="7302675"/>
            <a:ext cx="558600" cy="558600"/>
          </a:xfrm>
          <a:custGeom>
            <a:avLst/>
            <a:gdLst/>
            <a:ahLst/>
            <a:cxnLst/>
            <a:rect l="l" t="t" r="r" b="b"/>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38050" tIns="38050" rIns="38050" bIns="38050" anchor="ctr" anchorCtr="0">
            <a:noAutofit/>
          </a:bodyPr>
          <a:lstStyle/>
          <a:p>
            <a:pPr marL="0" marR="0" lvl="0" indent="0" algn="l" rtl="0">
              <a:lnSpc>
                <a:spcPct val="100000"/>
              </a:lnSpc>
              <a:spcBef>
                <a:spcPts val="0"/>
              </a:spcBef>
              <a:spcAft>
                <a:spcPts val="0"/>
              </a:spcAft>
              <a:buNone/>
            </a:pPr>
            <a:endParaRPr sz="3000" b="0" i="0" u="none" strike="noStrike" cap="none">
              <a:solidFill>
                <a:schemeClr val="dk1"/>
              </a:solidFill>
              <a:latin typeface="Source Sans Pro"/>
              <a:ea typeface="Source Sans Pro"/>
              <a:cs typeface="Source Sans Pro"/>
              <a:sym typeface="Source Sans Pro"/>
            </a:endParaRPr>
          </a:p>
        </p:txBody>
      </p:sp>
      <p:pic>
        <p:nvPicPr>
          <p:cNvPr id="126" name="Google Shape;126;p18"/>
          <p:cNvPicPr preferRelativeResize="0"/>
          <p:nvPr/>
        </p:nvPicPr>
        <p:blipFill>
          <a:blip r:embed="rId3">
            <a:extLst>
              <a:ext uri="{28A0092B-C50C-407E-A947-70E740481C1C}">
                <a14:useLocalDpi xmlns:a14="http://schemas.microsoft.com/office/drawing/2010/main" val="0"/>
              </a:ext>
            </a:extLst>
          </a:blip>
          <a:stretch>
            <a:fillRect/>
          </a:stretch>
        </p:blipFill>
        <p:spPr>
          <a:xfrm>
            <a:off x="14352103" y="4253948"/>
            <a:ext cx="8912597" cy="6838121"/>
          </a:xfrm>
          <a:prstGeom prst="rect">
            <a:avLst/>
          </a:prstGeom>
          <a:noFill/>
          <a:ln>
            <a:noFill/>
          </a:ln>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0"/>
                                        </p:tgtEl>
                                        <p:attrNameLst>
                                          <p:attrName>style.visibility</p:attrName>
                                        </p:attrNameLst>
                                      </p:cBhvr>
                                      <p:to>
                                        <p:strVal val="visible"/>
                                      </p:to>
                                    </p:set>
                                    <p:anim calcmode="lin" valueType="num">
                                      <p:cBhvr additive="base">
                                        <p:cTn id="7" dur="500"/>
                                        <p:tgtEl>
                                          <p:spTgt spid="11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11500" b="1" i="0" u="none" strike="noStrike" cap="none">
                <a:solidFill>
                  <a:schemeClr val="dk2"/>
                </a:solidFill>
                <a:latin typeface="Source Sans Pro"/>
                <a:ea typeface="Source Sans Pro"/>
                <a:cs typeface="Source Sans Pro"/>
                <a:sym typeface="Source Sans Pro"/>
              </a:rPr>
              <a:t>Our Agenda</a:t>
            </a:r>
            <a:endParaRPr sz="11500" b="1" i="0" u="none" strike="noStrike" cap="none">
              <a:solidFill>
                <a:schemeClr val="dk2"/>
              </a:solidFill>
              <a:latin typeface="Source Sans Pro"/>
              <a:ea typeface="Source Sans Pro"/>
              <a:cs typeface="Source Sans Pro"/>
              <a:sym typeface="Source Sans Pro"/>
            </a:endParaRPr>
          </a:p>
        </p:txBody>
      </p:sp>
      <p:sp>
        <p:nvSpPr>
          <p:cNvPr id="135" name="Google Shape;135;p19"/>
          <p:cNvSpPr/>
          <p:nvPr/>
        </p:nvSpPr>
        <p:spPr>
          <a:xfrm>
            <a:off x="3919112" y="3658222"/>
            <a:ext cx="1199758" cy="119975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37" name="Google Shape;137;p19"/>
          <p:cNvSpPr txBox="1"/>
          <p:nvPr/>
        </p:nvSpPr>
        <p:spPr>
          <a:xfrm>
            <a:off x="4049091" y="3846224"/>
            <a:ext cx="939800" cy="823752"/>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dirty="0">
                <a:solidFill>
                  <a:schemeClr val="lt1"/>
                </a:solidFill>
                <a:latin typeface="Open Sans Light"/>
                <a:ea typeface="Open Sans Light"/>
                <a:cs typeface="Open Sans Light"/>
                <a:sym typeface="Open Sans Light"/>
              </a:rPr>
              <a:t>01</a:t>
            </a:r>
            <a:endParaRPr sz="4800" b="0" i="0" u="none" strike="noStrike" cap="none" dirty="0">
              <a:solidFill>
                <a:schemeClr val="lt1"/>
              </a:solidFill>
              <a:latin typeface="Open Sans Light"/>
              <a:ea typeface="Open Sans Light"/>
              <a:cs typeface="Open Sans Light"/>
              <a:sym typeface="Open Sans Light"/>
            </a:endParaRPr>
          </a:p>
        </p:txBody>
      </p:sp>
      <p:sp>
        <p:nvSpPr>
          <p:cNvPr id="138" name="Google Shape;138;p19"/>
          <p:cNvSpPr txBox="1"/>
          <p:nvPr/>
        </p:nvSpPr>
        <p:spPr>
          <a:xfrm>
            <a:off x="6305483" y="4531548"/>
            <a:ext cx="3240753" cy="476156"/>
          </a:xfrm>
          <a:prstGeom prst="rect">
            <a:avLst/>
          </a:prstGeom>
          <a:noFill/>
          <a:ln>
            <a:noFill/>
          </a:ln>
        </p:spPr>
        <p:txBody>
          <a:bodyPr spcFirstLastPara="1" wrap="square" lIns="0" tIns="0" rIns="0" bIns="0" anchor="t" anchorCtr="0">
            <a:noAutofit/>
          </a:bodyPr>
          <a:lstStyle/>
          <a:p>
            <a:pPr marL="0" marR="0" lvl="0" indent="0" algn="r" rtl="0">
              <a:lnSpc>
                <a:spcPct val="130000"/>
              </a:lnSpc>
              <a:spcBef>
                <a:spcPts val="0"/>
              </a:spcBef>
              <a:spcAft>
                <a:spcPts val="0"/>
              </a:spcAft>
              <a:buClr>
                <a:srgbClr val="000000"/>
              </a:buClr>
              <a:buSzPts val="2600"/>
              <a:buFont typeface="Arial"/>
              <a:buNone/>
            </a:pPr>
            <a:endParaRPr sz="2600" b="0" i="0" u="none" strike="noStrike" cap="none" dirty="0">
              <a:solidFill>
                <a:schemeClr val="dk2"/>
              </a:solidFill>
              <a:latin typeface="Open Sans Light"/>
              <a:ea typeface="Open Sans Light"/>
              <a:cs typeface="Open Sans Light"/>
              <a:sym typeface="Open Sans Light"/>
            </a:endParaRPr>
          </a:p>
        </p:txBody>
      </p:sp>
      <p:sp>
        <p:nvSpPr>
          <p:cNvPr id="139" name="Google Shape;139;p19"/>
          <p:cNvSpPr txBox="1"/>
          <p:nvPr/>
        </p:nvSpPr>
        <p:spPr>
          <a:xfrm>
            <a:off x="6126718" y="3965713"/>
            <a:ext cx="5749805" cy="584775"/>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0" i="0" u="none" strike="noStrike" cap="none" dirty="0" smtClean="0">
                <a:solidFill>
                  <a:schemeClr val="dk2"/>
                </a:solidFill>
                <a:latin typeface="Open Sans Light"/>
                <a:ea typeface="Open Sans Light"/>
                <a:cs typeface="Open Sans Light"/>
                <a:sym typeface="Open Sans Light"/>
              </a:rPr>
              <a:t>Creating repository </a:t>
            </a:r>
            <a:endParaRPr sz="3800" b="0" i="0" u="none" strike="noStrike" cap="none" dirty="0">
              <a:solidFill>
                <a:schemeClr val="dk2"/>
              </a:solidFill>
              <a:latin typeface="Open Sans Light"/>
              <a:ea typeface="Open Sans Light"/>
              <a:cs typeface="Open Sans Light"/>
              <a:sym typeface="Open Sans Light"/>
            </a:endParaRPr>
          </a:p>
        </p:txBody>
      </p:sp>
      <p:sp>
        <p:nvSpPr>
          <p:cNvPr id="140" name="Google Shape;140;p19"/>
          <p:cNvSpPr/>
          <p:nvPr/>
        </p:nvSpPr>
        <p:spPr>
          <a:xfrm>
            <a:off x="3919112" y="5296923"/>
            <a:ext cx="1199758" cy="1199756"/>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42" name="Google Shape;142;p19"/>
          <p:cNvSpPr txBox="1"/>
          <p:nvPr/>
        </p:nvSpPr>
        <p:spPr>
          <a:xfrm>
            <a:off x="4049091" y="5484925"/>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02</a:t>
            </a:r>
            <a:endParaRPr sz="4800" b="0" i="0" u="none" strike="noStrike" cap="none">
              <a:solidFill>
                <a:schemeClr val="lt1"/>
              </a:solidFill>
              <a:latin typeface="Open Sans Light"/>
              <a:ea typeface="Open Sans Light"/>
              <a:cs typeface="Open Sans Light"/>
              <a:sym typeface="Open Sans Light"/>
            </a:endParaRPr>
          </a:p>
        </p:txBody>
      </p:sp>
      <p:sp>
        <p:nvSpPr>
          <p:cNvPr id="143" name="Google Shape;143;p19"/>
          <p:cNvSpPr txBox="1"/>
          <p:nvPr/>
        </p:nvSpPr>
        <p:spPr>
          <a:xfrm>
            <a:off x="6305483" y="6170249"/>
            <a:ext cx="3240753" cy="480131"/>
          </a:xfrm>
          <a:prstGeom prst="rect">
            <a:avLst/>
          </a:prstGeom>
          <a:noFill/>
          <a:ln>
            <a:noFill/>
          </a:ln>
        </p:spPr>
        <p:txBody>
          <a:bodyPr spcFirstLastPara="1" wrap="square" lIns="0" tIns="0" rIns="0" bIns="0" anchor="t" anchorCtr="0">
            <a:noAutofit/>
          </a:bodyPr>
          <a:lstStyle/>
          <a:p>
            <a:pPr marL="0" marR="0" lvl="0" indent="0" algn="r" rtl="0">
              <a:lnSpc>
                <a:spcPct val="130000"/>
              </a:lnSpc>
              <a:spcBef>
                <a:spcPts val="0"/>
              </a:spcBef>
              <a:spcAft>
                <a:spcPts val="0"/>
              </a:spcAft>
              <a:buClr>
                <a:srgbClr val="000000"/>
              </a:buClr>
              <a:buSzPts val="2600"/>
              <a:buFont typeface="Arial"/>
              <a:buNone/>
            </a:pPr>
            <a:endParaRPr sz="2600" b="0" i="0" u="none" strike="noStrike" cap="none" dirty="0">
              <a:solidFill>
                <a:schemeClr val="dk2"/>
              </a:solidFill>
              <a:latin typeface="Open Sans Light"/>
              <a:ea typeface="Open Sans Light"/>
              <a:cs typeface="Open Sans Light"/>
              <a:sym typeface="Open Sans Light"/>
            </a:endParaRPr>
          </a:p>
        </p:txBody>
      </p:sp>
      <p:sp>
        <p:nvSpPr>
          <p:cNvPr id="144" name="Google Shape;144;p19"/>
          <p:cNvSpPr txBox="1"/>
          <p:nvPr/>
        </p:nvSpPr>
        <p:spPr>
          <a:xfrm>
            <a:off x="6126718" y="5604414"/>
            <a:ext cx="5749805" cy="584775"/>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dirty="0" smtClean="0">
                <a:solidFill>
                  <a:schemeClr val="dk2"/>
                </a:solidFill>
                <a:latin typeface="Open Sans Light"/>
                <a:ea typeface="Open Sans Light"/>
                <a:cs typeface="Open Sans Light"/>
                <a:sym typeface="Open Sans Light"/>
              </a:rPr>
              <a:t> Commit</a:t>
            </a:r>
            <a:endParaRPr sz="3800" b="0" i="0" u="none" strike="noStrike" cap="none" dirty="0">
              <a:solidFill>
                <a:schemeClr val="dk2"/>
              </a:solidFill>
              <a:latin typeface="Open Sans Light"/>
              <a:ea typeface="Open Sans Light"/>
              <a:cs typeface="Open Sans Light"/>
              <a:sym typeface="Open Sans Light"/>
            </a:endParaRPr>
          </a:p>
        </p:txBody>
      </p:sp>
      <p:sp>
        <p:nvSpPr>
          <p:cNvPr id="145" name="Google Shape;145;p19"/>
          <p:cNvSpPr/>
          <p:nvPr/>
        </p:nvSpPr>
        <p:spPr>
          <a:xfrm>
            <a:off x="3919112" y="6935624"/>
            <a:ext cx="1199758" cy="119975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47" name="Google Shape;147;p19"/>
          <p:cNvSpPr txBox="1"/>
          <p:nvPr/>
        </p:nvSpPr>
        <p:spPr>
          <a:xfrm>
            <a:off x="4049091" y="7123626"/>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03</a:t>
            </a:r>
            <a:endParaRPr sz="4800" b="0" i="0" u="none" strike="noStrike" cap="none">
              <a:solidFill>
                <a:schemeClr val="lt1"/>
              </a:solidFill>
              <a:latin typeface="Open Sans Light"/>
              <a:ea typeface="Open Sans Light"/>
              <a:cs typeface="Open Sans Light"/>
              <a:sym typeface="Open Sans Light"/>
            </a:endParaRPr>
          </a:p>
        </p:txBody>
      </p:sp>
      <p:sp>
        <p:nvSpPr>
          <p:cNvPr id="148" name="Google Shape;148;p19"/>
          <p:cNvSpPr txBox="1"/>
          <p:nvPr/>
        </p:nvSpPr>
        <p:spPr>
          <a:xfrm>
            <a:off x="6305483" y="7808950"/>
            <a:ext cx="3240753" cy="480131"/>
          </a:xfrm>
          <a:prstGeom prst="rect">
            <a:avLst/>
          </a:prstGeom>
          <a:noFill/>
          <a:ln>
            <a:noFill/>
          </a:ln>
        </p:spPr>
        <p:txBody>
          <a:bodyPr spcFirstLastPara="1" wrap="square" lIns="0" tIns="0" rIns="0" bIns="0" anchor="t" anchorCtr="0">
            <a:noAutofit/>
          </a:bodyPr>
          <a:lstStyle/>
          <a:p>
            <a:pPr marL="0" marR="0" lvl="0" indent="0" algn="r" rtl="0">
              <a:lnSpc>
                <a:spcPct val="130000"/>
              </a:lnSpc>
              <a:spcBef>
                <a:spcPts val="0"/>
              </a:spcBef>
              <a:spcAft>
                <a:spcPts val="0"/>
              </a:spcAft>
              <a:buClr>
                <a:srgbClr val="000000"/>
              </a:buClr>
              <a:buSzPts val="2600"/>
              <a:buFont typeface="Arial"/>
              <a:buNone/>
            </a:pPr>
            <a:endParaRPr sz="2600" b="0" i="0" u="none" strike="noStrike" cap="none" dirty="0">
              <a:solidFill>
                <a:schemeClr val="dk2"/>
              </a:solidFill>
              <a:latin typeface="Open Sans Light"/>
              <a:ea typeface="Open Sans Light"/>
              <a:cs typeface="Open Sans Light"/>
              <a:sym typeface="Open Sans Light"/>
            </a:endParaRPr>
          </a:p>
        </p:txBody>
      </p:sp>
      <p:sp>
        <p:nvSpPr>
          <p:cNvPr id="149" name="Google Shape;149;p19"/>
          <p:cNvSpPr txBox="1"/>
          <p:nvPr/>
        </p:nvSpPr>
        <p:spPr>
          <a:xfrm>
            <a:off x="6126718" y="7243115"/>
            <a:ext cx="8662708" cy="766908"/>
          </a:xfrm>
          <a:prstGeom prst="rect">
            <a:avLst/>
          </a:prstGeom>
          <a:noFill/>
          <a:ln>
            <a:noFill/>
          </a:ln>
        </p:spPr>
        <p:txBody>
          <a:bodyPr spcFirstLastPara="1" wrap="square" lIns="0" tIns="0" rIns="0" bIns="0" anchor="t" anchorCtr="0">
            <a:noAutofit/>
          </a:bodyPr>
          <a:lstStyle/>
          <a:p>
            <a:pPr lvl="0">
              <a:buSzPts val="3800"/>
            </a:pPr>
            <a:r>
              <a:rPr lang="en-US" sz="3800" dirty="0" smtClean="0">
                <a:solidFill>
                  <a:schemeClr val="dk2"/>
                </a:solidFill>
                <a:latin typeface="Open Sans Light"/>
                <a:ea typeface="Open Sans Light"/>
                <a:cs typeface="Open Sans Light"/>
                <a:sym typeface="Open Sans Light"/>
              </a:rPr>
              <a:t>Configurations from local to global</a:t>
            </a:r>
            <a:endParaRPr lang="en-US" sz="3800" dirty="0">
              <a:solidFill>
                <a:schemeClr val="dk2"/>
              </a:solidFill>
              <a:latin typeface="Open Sans Light"/>
              <a:ea typeface="Open Sans Light"/>
              <a:cs typeface="Open Sans Light"/>
              <a:sym typeface="Open Sans Light"/>
            </a:endParaRPr>
          </a:p>
        </p:txBody>
      </p:sp>
      <p:sp>
        <p:nvSpPr>
          <p:cNvPr id="150" name="Google Shape;150;p19"/>
          <p:cNvSpPr/>
          <p:nvPr/>
        </p:nvSpPr>
        <p:spPr>
          <a:xfrm>
            <a:off x="3919112" y="8574325"/>
            <a:ext cx="1199758" cy="1199756"/>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52" name="Google Shape;152;p19"/>
          <p:cNvSpPr txBox="1"/>
          <p:nvPr/>
        </p:nvSpPr>
        <p:spPr>
          <a:xfrm>
            <a:off x="4049091" y="8762327"/>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04</a:t>
            </a:r>
            <a:endParaRPr sz="4800" b="0" i="0" u="none" strike="noStrike" cap="none">
              <a:solidFill>
                <a:schemeClr val="lt1"/>
              </a:solidFill>
              <a:latin typeface="Open Sans Light"/>
              <a:ea typeface="Open Sans Light"/>
              <a:cs typeface="Open Sans Light"/>
              <a:sym typeface="Open Sans Light"/>
            </a:endParaRPr>
          </a:p>
        </p:txBody>
      </p:sp>
      <p:sp>
        <p:nvSpPr>
          <p:cNvPr id="153" name="Google Shape;153;p19"/>
          <p:cNvSpPr txBox="1"/>
          <p:nvPr/>
        </p:nvSpPr>
        <p:spPr>
          <a:xfrm>
            <a:off x="6305483" y="9447651"/>
            <a:ext cx="3240753" cy="520142"/>
          </a:xfrm>
          <a:prstGeom prst="rect">
            <a:avLst/>
          </a:prstGeom>
          <a:noFill/>
          <a:ln>
            <a:noFill/>
          </a:ln>
        </p:spPr>
        <p:txBody>
          <a:bodyPr spcFirstLastPara="1" wrap="square" lIns="0" tIns="0" rIns="0" bIns="0" anchor="t" anchorCtr="0">
            <a:noAutofit/>
          </a:bodyPr>
          <a:lstStyle/>
          <a:p>
            <a:pPr marL="0" marR="0" lvl="0" indent="0" algn="r" rtl="0">
              <a:lnSpc>
                <a:spcPct val="130000"/>
              </a:lnSpc>
              <a:spcBef>
                <a:spcPts val="0"/>
              </a:spcBef>
              <a:spcAft>
                <a:spcPts val="0"/>
              </a:spcAft>
              <a:buClr>
                <a:srgbClr val="000000"/>
              </a:buClr>
              <a:buSzPts val="2600"/>
              <a:buFont typeface="Arial"/>
              <a:buNone/>
            </a:pPr>
            <a:endParaRPr sz="2600" b="0" i="0" u="none" strike="noStrike" cap="none" dirty="0">
              <a:solidFill>
                <a:schemeClr val="dk2"/>
              </a:solidFill>
              <a:latin typeface="Open Sans Light"/>
              <a:ea typeface="Open Sans Light"/>
              <a:cs typeface="Open Sans Light"/>
              <a:sym typeface="Open Sans Light"/>
            </a:endParaRPr>
          </a:p>
        </p:txBody>
      </p:sp>
      <p:sp>
        <p:nvSpPr>
          <p:cNvPr id="154" name="Google Shape;154;p19"/>
          <p:cNvSpPr txBox="1"/>
          <p:nvPr/>
        </p:nvSpPr>
        <p:spPr>
          <a:xfrm>
            <a:off x="6126718" y="8881816"/>
            <a:ext cx="5749805" cy="584775"/>
          </a:xfrm>
          <a:prstGeom prst="rect">
            <a:avLst/>
          </a:prstGeom>
          <a:noFill/>
          <a:ln>
            <a:noFill/>
          </a:ln>
        </p:spPr>
        <p:txBody>
          <a:bodyPr spcFirstLastPara="1" wrap="square" lIns="0" tIns="0" rIns="0" bIns="0" anchor="t" anchorCtr="0">
            <a:noAutofit/>
          </a:bodyPr>
          <a:lstStyle/>
          <a:p>
            <a:pPr lvl="0">
              <a:buSzPts val="3800"/>
            </a:pPr>
            <a:r>
              <a:rPr lang="en-US" sz="3800" dirty="0" err="1" smtClean="0">
                <a:solidFill>
                  <a:schemeClr val="dk2"/>
                </a:solidFill>
                <a:latin typeface="Open Sans Light"/>
                <a:ea typeface="Open Sans Light"/>
                <a:cs typeface="Open Sans Light"/>
                <a:sym typeface="Open Sans Light"/>
              </a:rPr>
              <a:t>Git</a:t>
            </a:r>
            <a:r>
              <a:rPr lang="en-US" sz="3800" dirty="0" smtClean="0">
                <a:solidFill>
                  <a:schemeClr val="dk2"/>
                </a:solidFill>
                <a:latin typeface="Open Sans Light"/>
                <a:ea typeface="Open Sans Light"/>
                <a:cs typeface="Open Sans Light"/>
                <a:sym typeface="Open Sans Light"/>
              </a:rPr>
              <a:t> </a:t>
            </a:r>
            <a:r>
              <a:rPr lang="en-US" sz="3800" dirty="0">
                <a:solidFill>
                  <a:schemeClr val="dk2"/>
                </a:solidFill>
                <a:latin typeface="Open Sans Light"/>
                <a:ea typeface="Open Sans Light"/>
                <a:cs typeface="Open Sans Light"/>
                <a:sym typeface="Open Sans Light"/>
              </a:rPr>
              <a:t>reset</a:t>
            </a:r>
            <a:endParaRPr lang="en-US" dirty="0"/>
          </a:p>
        </p:txBody>
      </p:sp>
      <p:pic>
        <p:nvPicPr>
          <p:cNvPr id="160" name="Google Shape;160;p19"/>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dirty="0" smtClean="0">
                <a:solidFill>
                  <a:schemeClr val="dk2"/>
                </a:solidFill>
                <a:latin typeface="Source Sans Pro"/>
                <a:ea typeface="Source Sans Pro"/>
                <a:cs typeface="Source Sans Pro"/>
                <a:sym typeface="Source Sans Pro"/>
              </a:rPr>
              <a:t>Creating repository</a:t>
            </a:r>
            <a:endParaRPr sz="7400" b="1" i="0" u="none" strike="noStrike" cap="none" dirty="0">
              <a:solidFill>
                <a:schemeClr val="dk2"/>
              </a:solidFill>
              <a:latin typeface="Source Sans Pro"/>
              <a:ea typeface="Source Sans Pro"/>
              <a:cs typeface="Source Sans Pro"/>
              <a:sym typeface="Source Sans Pro"/>
            </a:endParaRPr>
          </a:p>
        </p:txBody>
      </p:sp>
      <p:sp>
        <p:nvSpPr>
          <p:cNvPr id="168" name="Google Shape;168;p20"/>
          <p:cNvSpPr txBox="1"/>
          <p:nvPr/>
        </p:nvSpPr>
        <p:spPr>
          <a:xfrm>
            <a:off x="1679567" y="3365841"/>
            <a:ext cx="15515129" cy="709202"/>
          </a:xfrm>
          <a:prstGeom prst="rect">
            <a:avLst/>
          </a:prstGeom>
          <a:noFill/>
          <a:ln>
            <a:noFill/>
          </a:ln>
        </p:spPr>
        <p:txBody>
          <a:bodyPr spcFirstLastPara="1" wrap="square" lIns="0" tIns="0" rIns="0" bIns="0" anchor="t" anchorCtr="0">
            <a:noAutofit/>
          </a:bodyPr>
          <a:lstStyle/>
          <a:p>
            <a:pPr lvl="0">
              <a:buSzPts val="4200"/>
            </a:pPr>
            <a:r>
              <a:rPr lang="en-US" sz="4200" b="0" i="0" u="none" strike="noStrike" cap="none" dirty="0">
                <a:solidFill>
                  <a:schemeClr val="dk2"/>
                </a:solidFill>
                <a:latin typeface="Open Sans Light"/>
                <a:ea typeface="Open Sans Light"/>
                <a:cs typeface="Open Sans Light"/>
                <a:sym typeface="Open Sans Light"/>
              </a:rPr>
              <a:t>First </a:t>
            </a:r>
            <a:r>
              <a:rPr lang="en-US" sz="4200" dirty="0" smtClean="0">
                <a:solidFill>
                  <a:schemeClr val="dk2"/>
                </a:solidFill>
                <a:latin typeface="Open Sans Light"/>
                <a:ea typeface="Open Sans Light"/>
                <a:cs typeface="Open Sans Light"/>
                <a:sym typeface="Open Sans Light"/>
              </a:rPr>
              <a:t>login to your </a:t>
            </a:r>
            <a:r>
              <a:rPr lang="en-US" sz="4200" dirty="0" err="1" smtClean="0">
                <a:solidFill>
                  <a:schemeClr val="dk2"/>
                </a:solidFill>
                <a:latin typeface="Open Sans Light"/>
                <a:ea typeface="Open Sans Light"/>
                <a:cs typeface="Open Sans Light"/>
                <a:sym typeface="Open Sans Light"/>
              </a:rPr>
              <a:t>github</a:t>
            </a:r>
            <a:r>
              <a:rPr lang="en-US" sz="4200" dirty="0">
                <a:solidFill>
                  <a:schemeClr val="dk2"/>
                </a:solidFill>
                <a:latin typeface="Open Sans Light"/>
                <a:ea typeface="Open Sans Light"/>
                <a:cs typeface="Open Sans Light"/>
                <a:sym typeface="Open Sans Light"/>
              </a:rPr>
              <a:t> account </a:t>
            </a:r>
            <a:r>
              <a:rPr lang="en-US" sz="4200" dirty="0">
                <a:solidFill>
                  <a:schemeClr val="dk2"/>
                </a:solidFill>
                <a:latin typeface="Open Sans Light"/>
                <a:ea typeface="Open Sans Light"/>
                <a:cs typeface="Open Sans Light"/>
                <a:sym typeface="Open Sans Light"/>
                <a:hlinkClick r:id="rId3"/>
              </a:rPr>
              <a:t>https://github.com</a:t>
            </a:r>
            <a:r>
              <a:rPr lang="en-US" sz="4200" dirty="0" smtClean="0">
                <a:solidFill>
                  <a:schemeClr val="dk2"/>
                </a:solidFill>
                <a:latin typeface="Open Sans Light"/>
                <a:ea typeface="Open Sans Light"/>
                <a:cs typeface="Open Sans Light"/>
                <a:sym typeface="Open Sans Light"/>
                <a:hlinkClick r:id="rId3"/>
              </a:rPr>
              <a:t>/</a:t>
            </a:r>
            <a:r>
              <a:rPr lang="en-US" sz="4200" dirty="0" smtClean="0">
                <a:solidFill>
                  <a:schemeClr val="dk2"/>
                </a:solidFill>
                <a:latin typeface="Open Sans Light"/>
                <a:ea typeface="Open Sans Light"/>
                <a:cs typeface="Open Sans Light"/>
                <a:sym typeface="Open Sans Light"/>
              </a:rPr>
              <a:t> </a:t>
            </a:r>
          </a:p>
          <a:p>
            <a:pPr lvl="0">
              <a:buSzPts val="4200"/>
            </a:pPr>
            <a:r>
              <a:rPr lang="en-US" sz="4200" dirty="0" smtClean="0">
                <a:solidFill>
                  <a:schemeClr val="dk2"/>
                </a:solidFill>
                <a:latin typeface="Open Sans Light"/>
                <a:ea typeface="Open Sans Light"/>
                <a:cs typeface="Open Sans Light"/>
                <a:sym typeface="Open Sans Light"/>
              </a:rPr>
              <a:t>And create new  repository</a:t>
            </a:r>
            <a:endParaRPr sz="4200" b="0" i="0" u="none" strike="noStrike" cap="none" dirty="0">
              <a:solidFill>
                <a:schemeClr val="dk2"/>
              </a:solidFill>
              <a:latin typeface="Open Sans Light"/>
              <a:ea typeface="Open Sans Light"/>
              <a:cs typeface="Open Sans Light"/>
              <a:sym typeface="Open Sans Light"/>
            </a:endParaRP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1873" t="10989" r="2497" b="16179"/>
          <a:stretch/>
        </p:blipFill>
        <p:spPr>
          <a:xfrm>
            <a:off x="2047462" y="4770782"/>
            <a:ext cx="16240539" cy="695739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dirty="0" smtClean="0">
                <a:solidFill>
                  <a:schemeClr val="dk2"/>
                </a:solidFill>
                <a:latin typeface="Source Sans Pro"/>
                <a:ea typeface="Source Sans Pro"/>
                <a:cs typeface="Source Sans Pro"/>
                <a:sym typeface="Source Sans Pro"/>
              </a:rPr>
              <a:t>Creating repository</a:t>
            </a:r>
            <a:endParaRPr sz="7400" b="1" i="0" u="none" strike="noStrike" cap="none" dirty="0">
              <a:solidFill>
                <a:schemeClr val="dk2"/>
              </a:solidFill>
              <a:latin typeface="Source Sans Pro"/>
              <a:ea typeface="Source Sans Pro"/>
              <a:cs typeface="Source Sans Pro"/>
              <a:sym typeface="Source Sans Pro"/>
            </a:endParaRPr>
          </a:p>
        </p:txBody>
      </p:sp>
      <p:sp>
        <p:nvSpPr>
          <p:cNvPr id="168" name="Google Shape;168;p20"/>
          <p:cNvSpPr txBox="1"/>
          <p:nvPr/>
        </p:nvSpPr>
        <p:spPr>
          <a:xfrm>
            <a:off x="1679567" y="3365841"/>
            <a:ext cx="15515129" cy="709202"/>
          </a:xfrm>
          <a:prstGeom prst="rect">
            <a:avLst/>
          </a:prstGeom>
          <a:noFill/>
          <a:ln>
            <a:noFill/>
          </a:ln>
        </p:spPr>
        <p:txBody>
          <a:bodyPr spcFirstLastPara="1" wrap="square" lIns="0" tIns="0" rIns="0" bIns="0" anchor="t" anchorCtr="0">
            <a:noAutofit/>
          </a:bodyPr>
          <a:lstStyle/>
          <a:p>
            <a:pPr lvl="0">
              <a:buSzPts val="4200"/>
            </a:pPr>
            <a:r>
              <a:rPr lang="en-US" sz="4200" dirty="0" smtClean="0">
                <a:solidFill>
                  <a:schemeClr val="dk2"/>
                </a:solidFill>
                <a:latin typeface="Open Sans Light"/>
                <a:ea typeface="Open Sans Light"/>
                <a:cs typeface="Open Sans Light"/>
                <a:sym typeface="Open Sans Light"/>
              </a:rPr>
              <a:t>Click on create </a:t>
            </a:r>
            <a:r>
              <a:rPr lang="en-US" sz="4200" dirty="0" err="1" smtClean="0">
                <a:solidFill>
                  <a:schemeClr val="dk2"/>
                </a:solidFill>
                <a:latin typeface="Open Sans Light"/>
                <a:ea typeface="Open Sans Light"/>
                <a:cs typeface="Open Sans Light"/>
                <a:sym typeface="Open Sans Light"/>
              </a:rPr>
              <a:t>respository</a:t>
            </a:r>
            <a:r>
              <a:rPr lang="en-US" sz="4200" dirty="0" smtClean="0">
                <a:solidFill>
                  <a:schemeClr val="dk2"/>
                </a:solidFill>
                <a:latin typeface="Open Sans Light"/>
                <a:ea typeface="Open Sans Light"/>
                <a:cs typeface="Open Sans Light"/>
                <a:sym typeface="Open Sans Light"/>
              </a:rPr>
              <a:t> </a:t>
            </a:r>
            <a:endParaRPr sz="4200" b="0" i="0" u="none" strike="noStrike" cap="none" dirty="0">
              <a:solidFill>
                <a:schemeClr val="dk2"/>
              </a:solidFill>
              <a:latin typeface="Open Sans Light"/>
              <a:ea typeface="Open Sans Light"/>
              <a:cs typeface="Open Sans Light"/>
              <a:sym typeface="Open Sans Ligh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5562" t="10572" r="6687" b="24571"/>
          <a:stretch/>
        </p:blipFill>
        <p:spPr>
          <a:xfrm>
            <a:off x="1990631" y="4472608"/>
            <a:ext cx="17403903" cy="7235688"/>
          </a:xfrm>
          <a:prstGeom prst="rect">
            <a:avLst/>
          </a:prstGeom>
        </p:spPr>
      </p:pic>
    </p:spTree>
    <p:extLst>
      <p:ext uri="{BB962C8B-B14F-4D97-AF65-F5344CB8AC3E}">
        <p14:creationId xmlns:p14="http://schemas.microsoft.com/office/powerpoint/2010/main" val="34067320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dirty="0" smtClean="0">
                <a:solidFill>
                  <a:schemeClr val="dk2"/>
                </a:solidFill>
                <a:latin typeface="Source Sans Pro"/>
                <a:ea typeface="Source Sans Pro"/>
                <a:cs typeface="Source Sans Pro"/>
                <a:sym typeface="Source Sans Pro"/>
              </a:rPr>
              <a:t>Creating repository</a:t>
            </a:r>
            <a:endParaRPr sz="7400" b="1" i="0" u="none" strike="noStrike" cap="none" dirty="0">
              <a:solidFill>
                <a:schemeClr val="dk2"/>
              </a:solidFill>
              <a:latin typeface="Source Sans Pro"/>
              <a:ea typeface="Source Sans Pro"/>
              <a:cs typeface="Source Sans Pro"/>
              <a:sym typeface="Source Sans Pro"/>
            </a:endParaRPr>
          </a:p>
        </p:txBody>
      </p:sp>
      <p:sp>
        <p:nvSpPr>
          <p:cNvPr id="168" name="Google Shape;168;p20"/>
          <p:cNvSpPr txBox="1"/>
          <p:nvPr/>
        </p:nvSpPr>
        <p:spPr>
          <a:xfrm>
            <a:off x="1739201" y="3365841"/>
            <a:ext cx="15515129" cy="709202"/>
          </a:xfrm>
          <a:prstGeom prst="rect">
            <a:avLst/>
          </a:prstGeom>
          <a:noFill/>
          <a:ln>
            <a:noFill/>
          </a:ln>
        </p:spPr>
        <p:txBody>
          <a:bodyPr spcFirstLastPara="1" wrap="square" lIns="0" tIns="0" rIns="0" bIns="0" anchor="t" anchorCtr="0">
            <a:noAutofit/>
          </a:bodyPr>
          <a:lstStyle/>
          <a:p>
            <a:pPr lvl="0">
              <a:buSzPts val="4200"/>
            </a:pPr>
            <a:r>
              <a:rPr lang="en-US" sz="4200" dirty="0" err="1">
                <a:solidFill>
                  <a:schemeClr val="dk2"/>
                </a:solidFill>
                <a:latin typeface="Open Sans Light"/>
                <a:ea typeface="Open Sans Light"/>
                <a:cs typeface="Open Sans Light"/>
                <a:sym typeface="Open Sans Light"/>
              </a:rPr>
              <a:t>R</a:t>
            </a:r>
            <a:r>
              <a:rPr lang="en-US" sz="4200" dirty="0" err="1" smtClean="0">
                <a:solidFill>
                  <a:schemeClr val="dk2"/>
                </a:solidFill>
                <a:latin typeface="Open Sans Light"/>
                <a:ea typeface="Open Sans Light"/>
                <a:cs typeface="Open Sans Light"/>
                <a:sym typeface="Open Sans Light"/>
              </a:rPr>
              <a:t>espository</a:t>
            </a:r>
            <a:r>
              <a:rPr lang="en-US" sz="4200" dirty="0" smtClean="0">
                <a:solidFill>
                  <a:schemeClr val="dk2"/>
                </a:solidFill>
                <a:latin typeface="Open Sans Light"/>
                <a:ea typeface="Open Sans Light"/>
                <a:cs typeface="Open Sans Light"/>
                <a:sym typeface="Open Sans Light"/>
              </a:rPr>
              <a:t> has been created</a:t>
            </a:r>
          </a:p>
          <a:p>
            <a:pPr lvl="0">
              <a:buSzPts val="4200"/>
            </a:pPr>
            <a:r>
              <a:rPr lang="en-US" sz="4200" dirty="0">
                <a:solidFill>
                  <a:schemeClr val="dk2"/>
                </a:solidFill>
                <a:latin typeface="Open Sans Light"/>
                <a:ea typeface="Open Sans Light"/>
                <a:cs typeface="Open Sans Light"/>
                <a:sym typeface="Open Sans Light"/>
                <a:hlinkClick r:id="rId3"/>
              </a:rPr>
              <a:t>https://github.com/Chiru7cj/Git-assignment-.</a:t>
            </a:r>
            <a:r>
              <a:rPr lang="en-US" sz="4200" dirty="0" smtClean="0">
                <a:solidFill>
                  <a:schemeClr val="dk2"/>
                </a:solidFill>
                <a:latin typeface="Open Sans Light"/>
                <a:ea typeface="Open Sans Light"/>
                <a:cs typeface="Open Sans Light"/>
                <a:sym typeface="Open Sans Light"/>
                <a:hlinkClick r:id="rId3"/>
              </a:rPr>
              <a:t>git</a:t>
            </a:r>
            <a:r>
              <a:rPr lang="en-US" sz="4200" dirty="0" smtClean="0">
                <a:solidFill>
                  <a:schemeClr val="dk2"/>
                </a:solidFill>
                <a:latin typeface="Open Sans Light"/>
                <a:ea typeface="Open Sans Light"/>
                <a:cs typeface="Open Sans Light"/>
                <a:sym typeface="Open Sans Light"/>
              </a:rPr>
              <a:t> </a:t>
            </a:r>
          </a:p>
          <a:p>
            <a:pPr lvl="0">
              <a:buSzPts val="4200"/>
            </a:pPr>
            <a:r>
              <a:rPr lang="en-US" sz="4200" dirty="0" smtClean="0">
                <a:solidFill>
                  <a:schemeClr val="dk2"/>
                </a:solidFill>
                <a:latin typeface="Open Sans Light"/>
                <a:ea typeface="Open Sans Light"/>
                <a:cs typeface="Open Sans Light"/>
                <a:sym typeface="Open Sans Light"/>
              </a:rPr>
              <a:t> </a:t>
            </a:r>
            <a:endParaRPr sz="4200" b="0" i="0" u="none" strike="noStrike" cap="none" dirty="0">
              <a:solidFill>
                <a:schemeClr val="dk2"/>
              </a:solidFill>
              <a:latin typeface="Open Sans Light"/>
              <a:ea typeface="Open Sans Light"/>
              <a:cs typeface="Open Sans Light"/>
              <a:sym typeface="Open Sans Light"/>
            </a:endParaRP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410" t="10989" r="2698" b="10439"/>
          <a:stretch/>
        </p:blipFill>
        <p:spPr>
          <a:xfrm>
            <a:off x="2570414" y="5267739"/>
            <a:ext cx="15819267" cy="7215808"/>
          </a:xfrm>
          <a:prstGeom prst="rect">
            <a:avLst/>
          </a:prstGeom>
        </p:spPr>
      </p:pic>
    </p:spTree>
    <p:extLst>
      <p:ext uri="{BB962C8B-B14F-4D97-AF65-F5344CB8AC3E}">
        <p14:creationId xmlns:p14="http://schemas.microsoft.com/office/powerpoint/2010/main" val="2595002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dirty="0" smtClean="0">
                <a:solidFill>
                  <a:schemeClr val="dk2"/>
                </a:solidFill>
                <a:latin typeface="Source Sans Pro"/>
                <a:ea typeface="Source Sans Pro"/>
                <a:cs typeface="Source Sans Pro"/>
                <a:sym typeface="Source Sans Pro"/>
              </a:rPr>
              <a:t>Creating repository</a:t>
            </a:r>
            <a:endParaRPr sz="7400" b="1" i="0" u="none" strike="noStrike" cap="none" dirty="0">
              <a:solidFill>
                <a:schemeClr val="dk2"/>
              </a:solidFill>
              <a:latin typeface="Source Sans Pro"/>
              <a:ea typeface="Source Sans Pro"/>
              <a:cs typeface="Source Sans Pro"/>
              <a:sym typeface="Source Sans Pro"/>
            </a:endParaRPr>
          </a:p>
        </p:txBody>
      </p:sp>
      <p:sp>
        <p:nvSpPr>
          <p:cNvPr id="168" name="Google Shape;168;p20"/>
          <p:cNvSpPr txBox="1"/>
          <p:nvPr/>
        </p:nvSpPr>
        <p:spPr>
          <a:xfrm>
            <a:off x="1739201" y="3365841"/>
            <a:ext cx="15515129" cy="709202"/>
          </a:xfrm>
          <a:prstGeom prst="rect">
            <a:avLst/>
          </a:prstGeom>
          <a:noFill/>
          <a:ln>
            <a:noFill/>
          </a:ln>
        </p:spPr>
        <p:txBody>
          <a:bodyPr spcFirstLastPara="1" wrap="square" lIns="0" tIns="0" rIns="0" bIns="0" anchor="t" anchorCtr="0">
            <a:noAutofit/>
          </a:bodyPr>
          <a:lstStyle/>
          <a:p>
            <a:pPr lvl="0">
              <a:buSzPts val="4200"/>
            </a:pPr>
            <a:r>
              <a:rPr lang="en-US" sz="4200" dirty="0" smtClean="0">
                <a:solidFill>
                  <a:schemeClr val="dk2"/>
                </a:solidFill>
                <a:latin typeface="Open Sans Light"/>
                <a:ea typeface="Open Sans Light"/>
                <a:cs typeface="Open Sans Light"/>
                <a:sym typeface="Open Sans Light"/>
              </a:rPr>
              <a:t>Now create a local repository  </a:t>
            </a:r>
          </a:p>
          <a:p>
            <a:pPr lvl="0">
              <a:buSzPts val="4200"/>
            </a:pPr>
            <a:r>
              <a:rPr lang="en-US" sz="4200" dirty="0" smtClean="0">
                <a:solidFill>
                  <a:schemeClr val="dk2"/>
                </a:solidFill>
                <a:latin typeface="Open Sans Light"/>
                <a:ea typeface="Open Sans Light"/>
                <a:cs typeface="Open Sans Light"/>
                <a:sym typeface="Open Sans Light"/>
              </a:rPr>
              <a:t> </a:t>
            </a:r>
            <a:endParaRPr sz="4200" b="0" i="0" u="none" strike="noStrike" cap="none" dirty="0">
              <a:solidFill>
                <a:schemeClr val="dk2"/>
              </a:solidFill>
              <a:latin typeface="Open Sans Light"/>
              <a:ea typeface="Open Sans Light"/>
              <a:cs typeface="Open Sans Light"/>
              <a:sym typeface="Open Sans Light"/>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4557" y="4611757"/>
            <a:ext cx="13298556" cy="7871790"/>
          </a:xfrm>
          <a:prstGeom prst="rect">
            <a:avLst/>
          </a:prstGeom>
        </p:spPr>
      </p:pic>
    </p:spTree>
    <p:extLst>
      <p:ext uri="{BB962C8B-B14F-4D97-AF65-F5344CB8AC3E}">
        <p14:creationId xmlns:p14="http://schemas.microsoft.com/office/powerpoint/2010/main" val="2449572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dirty="0" smtClean="0">
                <a:solidFill>
                  <a:schemeClr val="dk2"/>
                </a:solidFill>
                <a:latin typeface="Source Sans Pro"/>
                <a:ea typeface="Source Sans Pro"/>
                <a:cs typeface="Source Sans Pro"/>
                <a:sym typeface="Source Sans Pro"/>
              </a:rPr>
              <a:t>Commit </a:t>
            </a:r>
            <a:endParaRPr sz="7400" b="1" i="0" u="none" strike="noStrike" cap="none" dirty="0">
              <a:solidFill>
                <a:schemeClr val="dk2"/>
              </a:solidFill>
              <a:latin typeface="Source Sans Pro"/>
              <a:ea typeface="Source Sans Pro"/>
              <a:cs typeface="Source Sans Pro"/>
              <a:sym typeface="Source Sans Pro"/>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1124" y="2184910"/>
            <a:ext cx="16435676" cy="10457664"/>
          </a:xfrm>
          <a:prstGeom prst="rect">
            <a:avLst/>
          </a:prstGeom>
        </p:spPr>
      </p:pic>
    </p:spTree>
    <p:extLst>
      <p:ext uri="{BB962C8B-B14F-4D97-AF65-F5344CB8AC3E}">
        <p14:creationId xmlns:p14="http://schemas.microsoft.com/office/powerpoint/2010/main" val="212324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dirty="0" smtClean="0">
                <a:solidFill>
                  <a:schemeClr val="dk2"/>
                </a:solidFill>
                <a:latin typeface="Source Sans Pro"/>
                <a:ea typeface="Source Sans Pro"/>
                <a:cs typeface="Source Sans Pro"/>
                <a:sym typeface="Source Sans Pro"/>
              </a:rPr>
              <a:t>Configuration from local to global</a:t>
            </a:r>
            <a:endParaRPr sz="7400" b="1" i="0" u="none" strike="noStrike" cap="none" dirty="0">
              <a:solidFill>
                <a:schemeClr val="dk2"/>
              </a:solidFill>
              <a:latin typeface="Source Sans Pro"/>
              <a:ea typeface="Source Sans Pro"/>
              <a:cs typeface="Source Sans Pro"/>
              <a:sym typeface="Source Sans Pro"/>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0362" y="2184910"/>
            <a:ext cx="16354368" cy="10457664"/>
          </a:xfrm>
          <a:prstGeom prst="rect">
            <a:avLst/>
          </a:prstGeom>
        </p:spPr>
      </p:pic>
    </p:spTree>
    <p:extLst>
      <p:ext uri="{BB962C8B-B14F-4D97-AF65-F5344CB8AC3E}">
        <p14:creationId xmlns:p14="http://schemas.microsoft.com/office/powerpoint/2010/main" val="981195171"/>
      </p:ext>
    </p:extLst>
  </p:cSld>
  <p:clrMapOvr>
    <a:masterClrMapping/>
  </p:clrMapOvr>
</p:sld>
</file>

<file path=ppt/theme/theme1.xml><?xml version="1.0" encoding="utf-8"?>
<a:theme xmlns:a="http://schemas.openxmlformats.org/drawingml/2006/main" name="Office Theme">
  <a:themeElements>
    <a:clrScheme name="03-Dark Blue Business Plan">
      <a:dk1>
        <a:srgbClr val="999999"/>
      </a:dk1>
      <a:lt1>
        <a:srgbClr val="FFFFFF"/>
      </a:lt1>
      <a:dk2>
        <a:srgbClr val="050A19"/>
      </a:dk2>
      <a:lt2>
        <a:srgbClr val="FFFFFF"/>
      </a:lt2>
      <a:accent1>
        <a:srgbClr val="09B1CC"/>
      </a:accent1>
      <a:accent2>
        <a:srgbClr val="32C0D8"/>
      </a:accent2>
      <a:accent3>
        <a:srgbClr val="558EB9"/>
      </a:accent3>
      <a:accent4>
        <a:srgbClr val="397FB0"/>
      </a:accent4>
      <a:accent5>
        <a:srgbClr val="089BB4"/>
      </a:accent5>
      <a:accent6>
        <a:srgbClr val="1D869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314</TotalTime>
  <Words>194</Words>
  <Application>Microsoft Office PowerPoint</Application>
  <PresentationFormat>Custom</PresentationFormat>
  <Paragraphs>46</Paragraphs>
  <Slides>16</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Calibri</vt:lpstr>
      <vt:lpstr>Poppins</vt:lpstr>
      <vt:lpstr>Poppins Medium</vt:lpstr>
      <vt:lpstr>Roboto</vt:lpstr>
      <vt:lpstr>Source Sans Pro</vt:lpstr>
      <vt:lpstr>Open Sans Light</vt:lpstr>
      <vt:lpstr>Arial</vt:lpstr>
      <vt:lpstr>Open Sans</vt:lpstr>
      <vt:lpstr>Office Theme</vt:lpstr>
      <vt:lpstr>PowerPoint Presentation</vt:lpstr>
      <vt:lpstr>PowerPoint Presentation</vt:lpstr>
      <vt:lpstr>Our Agenda</vt:lpstr>
      <vt:lpstr>Creating repository</vt:lpstr>
      <vt:lpstr>Creating repository</vt:lpstr>
      <vt:lpstr>Creating repository</vt:lpstr>
      <vt:lpstr>Creating repository</vt:lpstr>
      <vt:lpstr>Commit </vt:lpstr>
      <vt:lpstr>Configuration from local to global</vt:lpstr>
      <vt:lpstr>Configuration from local to global </vt:lpstr>
      <vt:lpstr>Configuration from local to global  changes reflection at global repository</vt:lpstr>
      <vt:lpstr>                                 Git Reset  The git reset command is a complex  and versatile tool for undoing changes.  It has three primary forms of invocation.  These forms correspond to command line arguments --soft, --mixed, --hard</vt:lpstr>
      <vt:lpstr>                                 Git Reset and three trees of git  To properly understand git reset usage, We must first understand Git's internal state management systems.  Sometimes these mechanisms are called Git's "three trees". Trees may be a misnomer, as they are not strictly traditional tree data-structures. They are, however, node and pointer-based data structures that Git uses to track a timeline of edits. The best way to demonstrate these mechanisms is to create a changeset in a repository and follow it through the three trees. </vt:lpstr>
      <vt:lpstr>                                 Git Reset Example  </vt:lpstr>
      <vt:lpstr>                          Some usefull commands  git init git clone git log git diff git status git add git commit git checkpoint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Chiranjeev</cp:lastModifiedBy>
  <cp:revision>14</cp:revision>
  <dcterms:modified xsi:type="dcterms:W3CDTF">2021-07-17T12:24:53Z</dcterms:modified>
</cp:coreProperties>
</file>